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8.jpg" ContentType="image/png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2" r:id="rId9"/>
    <p:sldId id="270" r:id="rId10"/>
    <p:sldId id="269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F64"/>
    <a:srgbClr val="E5A3A8"/>
    <a:srgbClr val="F4D9DB"/>
    <a:srgbClr val="F8DADB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20" y="96"/>
      </p:cViewPr>
      <p:guideLst>
        <p:guide orient="horz" pos="2183"/>
        <p:guide pos="3817"/>
        <p:guide pos="325"/>
        <p:guide pos="7355"/>
        <p:guide orient="horz" pos="346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2600845187590175"/>
          <c:y val="2.5946820595101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363F64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9471032853930141E-2"/>
          <c:y val="0.1695168443218005"/>
          <c:w val="0.34725073892534908"/>
          <c:h val="0.6597987044296194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Поставки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006-493F-BFCF-A2580EC65831}"/>
              </c:ext>
            </c:extLst>
          </c:dPt>
          <c:dPt>
            <c:idx val="1"/>
            <c:bubble3D val="0"/>
            <c:spPr>
              <a:solidFill>
                <a:srgbClr val="E5A3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006-493F-BFCF-A2580EC65831}"/>
              </c:ext>
            </c:extLst>
          </c:dPt>
          <c:dLbls>
            <c:dLbl>
              <c:idx val="0"/>
              <c:layout>
                <c:manualLayout>
                  <c:x val="0.13326767099224504"/>
                  <c:y val="0.143899977390172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06-493F-BFCF-A2580EC65831}"/>
                </c:ext>
              </c:extLst>
            </c:dLbl>
            <c:dLbl>
              <c:idx val="1"/>
              <c:layout>
                <c:manualLayout>
                  <c:x val="-9.4170352556951414E-2"/>
                  <c:y val="-9.249054064729485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06-493F-BFCF-A2580EC65831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Успешные поставки</c:v>
                </c:pt>
                <c:pt idx="1">
                  <c:v>Срывы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192663</c:v>
                </c:pt>
                <c:pt idx="1">
                  <c:v>32337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06-493F-BFCF-A2580EC658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9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357544350305725"/>
          <c:y val="0.46713845386914088"/>
          <c:w val="0.27352271829189023"/>
          <c:h val="0.176991367404255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363F64"/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Концепция</a:t>
            </a:r>
          </a:p>
        </c:rich>
      </c:tx>
      <c:layout>
        <c:manualLayout>
          <c:xMode val="edge"/>
          <c:yMode val="edge"/>
          <c:x val="0.42600845187590175"/>
          <c:y val="2.59468205951015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363F64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8.9471032853930141E-2"/>
          <c:y val="0.1695168443218005"/>
          <c:w val="0.34725073892534908"/>
          <c:h val="0.65979870442961941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Поставки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32E-49E6-AD3B-FB54400901EA}"/>
              </c:ext>
            </c:extLst>
          </c:dPt>
          <c:dPt>
            <c:idx val="1"/>
            <c:bubble3D val="0"/>
            <c:spPr>
              <a:solidFill>
                <a:srgbClr val="E5A3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32E-49E6-AD3B-FB54400901EA}"/>
              </c:ext>
            </c:extLst>
          </c:dPt>
          <c:dLbls>
            <c:dLbl>
              <c:idx val="0"/>
              <c:layout>
                <c:manualLayout>
                  <c:x val="0.13326767099224504"/>
                  <c:y val="0.143899977390172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2E-49E6-AD3B-FB54400901EA}"/>
                </c:ext>
              </c:extLst>
            </c:dLbl>
            <c:dLbl>
              <c:idx val="1"/>
              <c:layout>
                <c:manualLayout>
                  <c:x val="-1.2235704148860009E-2"/>
                  <c:y val="-6.654372005219329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2E-49E6-AD3B-FB54400901EA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Успешные поставки</c:v>
                </c:pt>
                <c:pt idx="1">
                  <c:v>Срывы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224353.24</c:v>
                </c:pt>
                <c:pt idx="1">
                  <c:v>646.76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2E-49E6-AD3B-FB54400901E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6B-4612-86BC-48D2D9CE16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6B-4612-86BC-48D2D9CE16C2}"/>
              </c:ext>
            </c:extLst>
          </c:dPt>
          <c:cat>
            <c:strRef>
              <c:f>Лист1!$A$2:$A$3</c:f>
              <c:strCache>
                <c:ptCount val="2"/>
                <c:pt idx="0">
                  <c:v>Успешные поставки</c:v>
                </c:pt>
                <c:pt idx="1">
                  <c:v>Срывы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192663</c:v>
                </c:pt>
                <c:pt idx="1">
                  <c:v>646.76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32E-49E6-AD3B-FB54400901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9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0357544350305725"/>
          <c:y val="0.46713845386914088"/>
          <c:w val="0.27352271829189023"/>
          <c:h val="0.176991367404255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504111126750854E-2"/>
          <c:y val="5.5790039697334259E-2"/>
          <c:w val="0.57163861426081886"/>
          <c:h val="0.94420996030266569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Поставки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598-4222-B2D4-FC079CF083EC}"/>
              </c:ext>
            </c:extLst>
          </c:dPt>
          <c:dPt>
            <c:idx val="1"/>
            <c:bubble3D val="0"/>
            <c:spPr>
              <a:solidFill>
                <a:srgbClr val="E5A3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598-4222-B2D4-FC079CF083EC}"/>
              </c:ext>
            </c:extLst>
          </c:dPt>
          <c:dLbls>
            <c:dLbl>
              <c:idx val="0"/>
              <c:layout>
                <c:manualLayout>
                  <c:x val="0.13326767099224504"/>
                  <c:y val="0.14389997739017207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598-4222-B2D4-FC079CF083EC}"/>
                </c:ext>
              </c:extLst>
            </c:dLbl>
            <c:dLbl>
              <c:idx val="1"/>
              <c:layout>
                <c:manualLayout>
                  <c:x val="-1.002486523478565E-2"/>
                  <c:y val="-4.2614495447672901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98-4222-B2D4-FC079CF083E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Лист1!$A$2:$A$3</c:f>
              <c:strCache>
                <c:ptCount val="2"/>
                <c:pt idx="0">
                  <c:v>Успешные поставки</c:v>
                </c:pt>
                <c:pt idx="1">
                  <c:v>Срывы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2"/>
                <c:pt idx="0">
                  <c:v>224353.24</c:v>
                </c:pt>
                <c:pt idx="1">
                  <c:v>646.76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598-4222-B2D4-FC079CF083E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598-4222-B2D4-FC079CF083E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E598-4222-B2D4-FC079CF083EC}"/>
              </c:ext>
            </c:extLst>
          </c:dPt>
          <c:cat>
            <c:strRef>
              <c:f>Лист1!$A$2:$A$3</c:f>
              <c:strCache>
                <c:ptCount val="2"/>
                <c:pt idx="0">
                  <c:v>Успешные поставки</c:v>
                </c:pt>
                <c:pt idx="1">
                  <c:v>Срывы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2"/>
                <c:pt idx="0">
                  <c:v>192663</c:v>
                </c:pt>
                <c:pt idx="1">
                  <c:v>646.76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598-4222-B2D4-FC079CF08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49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064940549002237"/>
          <c:y val="0.76318864739098713"/>
          <c:w val="0.34831868137692856"/>
          <c:h val="0.2268673050615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1D1A6-AD04-40A0-B715-B10CF755A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7C42ED3-E1CB-4D00-9474-17D6064E7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F2082F-D7EF-4FBF-B6D9-A329AE6B7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32A7B-97EB-4FAD-84F6-6833FE05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C6A40-6C6F-408B-B938-4FC9679B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903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2D33F-ED36-4AB7-BBF5-8B326F0E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95F7F8-6433-4975-9806-ED35436C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27C4BD-D92C-4C5A-806D-BC521CC3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41F85-2955-4152-92F0-761C6FB1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06462F-37AE-4BFD-BF53-2F754EF4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77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9E52EE8-74F8-4E6E-9271-3A6CF5680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7E64AF5-002E-4329-BCF7-AE8E210C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005C50-97F3-4A7B-8542-ACD86872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B652DC-1354-4E4A-9018-991A85388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3583C6-02A3-4FFB-A549-1A636F90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7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10/19/2023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85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FB6B1-DAF1-4E2C-BA1B-C3B0A567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20698D-47F8-486C-83B0-7405F24AA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F5FA6-9B74-4E10-BE46-674F0E0DD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2444D7-4656-4F62-B02F-F203BF293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D55889-118D-4F11-A271-9DF4EA24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834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861BB3-F685-4707-AB32-0B9C80BC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F5334B-2414-42F8-917A-D2085391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AA559-75A1-4763-B91B-ACC3A707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C4F89A-EADA-415C-9713-7E0AB2FA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216A97-18A0-4CA6-835F-3FF26229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73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FEC53-2200-48D9-8617-1676041E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F13E68-5AF7-4711-ABBF-1FA1497F7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562012D-236D-4E0C-9919-357CD14D6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2DA717-87FC-481F-B62B-F2FF2CE6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CB5E71-0CA6-4D0A-825C-24D7F808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8D1641-B8E6-467B-9A64-5F832633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78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F3BCA-1952-4E91-A3D9-326B01B6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6C7BCE-1DCA-42E5-A50D-3B9E59DA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08CA71-39D6-401C-95F6-450B73E66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8BED6D6-75B0-4223-A263-23B9F03AD1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6A6B23F-494E-410E-BC00-AC6E089E4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05F8F0-BECF-4976-9CD4-6DC13089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50C21D-736D-4C96-ABD1-40A28D73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9941F0-66D8-4709-BAD7-A6F2E50F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35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32591-A5B5-4349-BD6D-873CDC13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0A3A79-0B9E-4D60-86C1-9508D4CF8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405B2F6-5441-48B6-A0A7-211FE266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ABE185E-B3F5-423F-A83F-F2D81C8A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636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196E6F-D873-41E8-A11B-9F785944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F31D0BD-FE01-4263-9675-3E50AE08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E1BA3-8FFB-480A-B59B-BDBB12D4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6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BFEFE-CB49-472C-9AFA-A9AAED8F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1C43B1-C25F-4473-810E-EDD2DB67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03F2F18-8CB6-4DE1-8F5F-4CC942837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D2893C-BE86-4863-857B-7FBF8370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D0C1C8-2305-4BF3-8315-499F91EF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F308D11-F79A-4FFC-8BA4-6E73D9B0C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114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D504F-31F9-4D53-99CC-1150B0CA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919B3F8-C3F8-4721-83B2-6AB424C09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5FDBC9-15D5-449E-A18B-51E9BD138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3F8B89-3CBB-4755-A2E9-7AD91262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391E6C-9C05-4E96-B75B-A1403BB4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8890CD-2259-4B9B-9915-5D37AC192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18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08F3A-004B-4657-97D7-3C9D8B7D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D87454-C0AF-4C2E-A04E-A8F7F3FD1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D9CB95-914A-4E46-A749-46D7578D4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369D5-CE47-41CC-A1D3-D7D064091D8C}" type="datetimeFigureOut">
              <a:rPr lang="ru-RU" smtClean="0"/>
              <a:t>19.10.2023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71AAF7-D36B-41F1-BB13-99D284047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D1145D-1247-4645-930B-B8BA7519D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B0471-15C0-4C9C-9A37-9CC0DA2C6EF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616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C234E-6FC9-43BF-980E-DAEC59590F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21E7EE5-99CB-471D-AAB8-EB6F312FE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7234" y="1"/>
            <a:ext cx="7712074" cy="6857999"/>
          </a:xfrm>
          <a:custGeom>
            <a:avLst/>
            <a:gdLst>
              <a:gd name="connsiteX0" fmla="*/ 1714500 w 7712074"/>
              <a:gd name="connsiteY0" fmla="*/ 0 h 6857999"/>
              <a:gd name="connsiteX1" fmla="*/ 7712074 w 7712074"/>
              <a:gd name="connsiteY1" fmla="*/ 0 h 6857999"/>
              <a:gd name="connsiteX2" fmla="*/ 7712074 w 7712074"/>
              <a:gd name="connsiteY2" fmla="*/ 6857999 h 6857999"/>
              <a:gd name="connsiteX3" fmla="*/ 0 w 7712074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2074" h="6857999">
                <a:moveTo>
                  <a:pt x="1714500" y="0"/>
                </a:moveTo>
                <a:lnTo>
                  <a:pt x="7712074" y="0"/>
                </a:lnTo>
                <a:lnTo>
                  <a:pt x="771207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EACD13-9327-4416-AF73-53451657FF0D}"/>
              </a:ext>
            </a:extLst>
          </p:cNvPr>
          <p:cNvSpPr txBox="1"/>
          <p:nvPr/>
        </p:nvSpPr>
        <p:spPr>
          <a:xfrm>
            <a:off x="266700" y="2736502"/>
            <a:ext cx="60805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Интеллектуальная система </a:t>
            </a:r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прогнозирования срыва поставок </a:t>
            </a:r>
          </a:p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 производстве Северсталь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D9F150-095F-45EC-8EB7-1495AAE9B0C3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DAC450-C8F0-499B-8268-85600058C456}"/>
              </a:ext>
            </a:extLst>
          </p:cNvPr>
          <p:cNvSpPr txBox="1"/>
          <p:nvPr/>
        </p:nvSpPr>
        <p:spPr>
          <a:xfrm>
            <a:off x="266700" y="6355318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AITech. 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Разбор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24515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0A52087-4431-4755-9521-DDCE091FD517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AE8F93-CDDF-4A12-A988-BF4323E38488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97BB6B-9AE7-4B75-891B-936AC6400363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3F49B4-161F-4DA3-B811-97A5EE4CC686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5E45DB-7C75-472C-B19F-C47052DC0304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Визуализация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0E7B51-CB0E-4DA8-AC68-EBCB7D97D412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0574D1-F54C-4DEB-9874-8121FD573A20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DC93984E-03A2-4C96-9572-2C9F2B3D74CD}"/>
              </a:ext>
            </a:extLst>
          </p:cNvPr>
          <p:cNvSpPr/>
          <p:nvPr/>
        </p:nvSpPr>
        <p:spPr>
          <a:xfrm>
            <a:off x="5649946" y="335641"/>
            <a:ext cx="1794731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9D1B75-CA9B-46B3-99B4-F2D7FA03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727" y="1651321"/>
            <a:ext cx="9866437" cy="5095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8CA68-1020-4EF0-8DE9-D069CA26737A}"/>
              </a:ext>
            </a:extLst>
          </p:cNvPr>
          <p:cNvSpPr txBox="1"/>
          <p:nvPr/>
        </p:nvSpPr>
        <p:spPr>
          <a:xfrm>
            <a:off x="2592820" y="1189656"/>
            <a:ext cx="7454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Разработанный нами аналитический </a:t>
            </a:r>
            <a:r>
              <a:rPr lang="ru-RU" sz="12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дашборд</a:t>
            </a:r>
            <a: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позволяет оценить всех участников цепи поставок.  </a:t>
            </a:r>
            <a:b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Всем участникам присвоен рейтинг, в зависимости от их результативности.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C80DC2-64FA-448A-B5EF-8E0ACEC3D523}"/>
              </a:ext>
            </a:extLst>
          </p:cNvPr>
          <p:cNvSpPr txBox="1"/>
          <p:nvPr/>
        </p:nvSpPr>
        <p:spPr>
          <a:xfrm>
            <a:off x="515938" y="1066546"/>
            <a:ext cx="198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Дашборд</a:t>
            </a:r>
            <a:endParaRPr lang="ru-RU" sz="32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9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F670302-2805-4AC5-BDDC-B844F1234716}"/>
              </a:ext>
            </a:extLst>
          </p:cNvPr>
          <p:cNvSpPr txBox="1"/>
          <p:nvPr/>
        </p:nvSpPr>
        <p:spPr>
          <a:xfrm>
            <a:off x="477190" y="1253346"/>
            <a:ext cx="56493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Рекомендательная система</a:t>
            </a:r>
          </a:p>
          <a:p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98AB360-5161-4371-8952-E6DFC5B7E8A6}"/>
              </a:ext>
            </a:extLst>
          </p:cNvPr>
          <p:cNvSpPr/>
          <p:nvPr/>
        </p:nvSpPr>
        <p:spPr>
          <a:xfrm>
            <a:off x="6096000" y="1257300"/>
            <a:ext cx="6096000" cy="5600700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6E6A34-6E71-4142-9FE7-9FC278D3B40D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AC67BD8-6D8D-46AC-B8E3-F8A0FCD8FD92}"/>
              </a:ext>
            </a:extLst>
          </p:cNvPr>
          <p:cNvSpPr/>
          <p:nvPr/>
        </p:nvSpPr>
        <p:spPr>
          <a:xfrm flipH="1">
            <a:off x="515938" y="993912"/>
            <a:ext cx="5580062" cy="5597387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49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E219B-34A4-4C16-AA47-9D6CB589C80F}"/>
              </a:ext>
            </a:extLst>
          </p:cNvPr>
          <p:cNvSpPr txBox="1"/>
          <p:nvPr/>
        </p:nvSpPr>
        <p:spPr>
          <a:xfrm>
            <a:off x="567207" y="2116833"/>
            <a:ext cx="54775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63F64"/>
                </a:solidFill>
              </a:rPr>
              <a:t>Наша рекомендательная система состоит из 2 частей: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63F64"/>
                </a:solidFill>
              </a:rPr>
              <a:t>заполняемая клиентом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63F64"/>
                </a:solidFill>
              </a:rPr>
              <a:t>подбираемые параметры рекомендательной </a:t>
            </a:r>
          </a:p>
          <a:p>
            <a:r>
              <a:rPr lang="ru-RU" dirty="0">
                <a:solidFill>
                  <a:srgbClr val="363F64"/>
                </a:solidFill>
              </a:rPr>
              <a:t>системы</a:t>
            </a:r>
          </a:p>
        </p:txBody>
      </p:sp>
      <p:pic>
        <p:nvPicPr>
          <p:cNvPr id="14" name="Рисунок 13" descr="Пользователь со сплошной заливкой">
            <a:extLst>
              <a:ext uri="{FF2B5EF4-FFF2-40B4-BE49-F238E27FC236}">
                <a16:creationId xmlns:a16="http://schemas.microsoft.com/office/drawing/2014/main" id="{6544BF9B-C040-4391-BE20-1D9A9DDE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439" y="3593743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AC2064-3F8A-47EF-A2BD-FCFB5FFC4B7F}"/>
              </a:ext>
            </a:extLst>
          </p:cNvPr>
          <p:cNvSpPr txBox="1"/>
          <p:nvPr/>
        </p:nvSpPr>
        <p:spPr>
          <a:xfrm>
            <a:off x="1565166" y="3604107"/>
            <a:ext cx="459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63F64"/>
                </a:solidFill>
              </a:rPr>
              <a:t>клиенту в этом сценарии отводится </a:t>
            </a:r>
          </a:p>
          <a:p>
            <a:r>
              <a:rPr lang="ru-RU" dirty="0">
                <a:solidFill>
                  <a:srgbClr val="363F64"/>
                </a:solidFill>
              </a:rPr>
              <a:t>выбор материала, количества, длительности</a:t>
            </a:r>
          </a:p>
          <a:p>
            <a:r>
              <a:rPr lang="ru-RU" dirty="0">
                <a:solidFill>
                  <a:srgbClr val="363F64"/>
                </a:solidFill>
              </a:rPr>
              <a:t>и варианта поставки</a:t>
            </a:r>
          </a:p>
        </p:txBody>
      </p:sp>
      <p:pic>
        <p:nvPicPr>
          <p:cNvPr id="17" name="Рисунок 16" descr="Компьютер со сплошной заливкой">
            <a:extLst>
              <a:ext uri="{FF2B5EF4-FFF2-40B4-BE49-F238E27FC236}">
                <a16:creationId xmlns:a16="http://schemas.microsoft.com/office/drawing/2014/main" id="{C8EC0B79-B52D-43C2-B26D-6297D9356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766" y="4949688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DF0828-C44E-48E6-B7BD-8461B0AA2CBF}"/>
              </a:ext>
            </a:extLst>
          </p:cNvPr>
          <p:cNvSpPr txBox="1"/>
          <p:nvPr/>
        </p:nvSpPr>
        <p:spPr>
          <a:xfrm>
            <a:off x="1565166" y="4814382"/>
            <a:ext cx="4274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63F64"/>
                </a:solidFill>
              </a:rPr>
              <a:t>рекомендательная система должна</a:t>
            </a:r>
          </a:p>
          <a:p>
            <a:r>
              <a:rPr lang="ru-RU" dirty="0">
                <a:solidFill>
                  <a:srgbClr val="363F64"/>
                </a:solidFill>
              </a:rPr>
              <a:t>подобрать такую комбинацию всех</a:t>
            </a:r>
          </a:p>
          <a:p>
            <a:r>
              <a:rPr lang="ru-RU" dirty="0">
                <a:solidFill>
                  <a:srgbClr val="363F64"/>
                </a:solidFill>
              </a:rPr>
              <a:t>остальных звеньев цепи поставки, чтобы </a:t>
            </a:r>
          </a:p>
          <a:p>
            <a:r>
              <a:rPr lang="ru-RU" dirty="0">
                <a:solidFill>
                  <a:srgbClr val="363F64"/>
                </a:solidFill>
              </a:rPr>
              <a:t>свести вероятность срыва к минимуму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8558E-086E-4862-90C1-58C45D95AE78}"/>
              </a:ext>
            </a:extLst>
          </p:cNvPr>
          <p:cNvSpPr txBox="1"/>
          <p:nvPr/>
        </p:nvSpPr>
        <p:spPr>
          <a:xfrm>
            <a:off x="6693223" y="2116833"/>
            <a:ext cx="518382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Мы отработал несколько гипотез относительно </a:t>
            </a:r>
          </a:p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вероятности срыва поставки и тем самым подкрепили необходимость создания рекомендательной системы.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Было замечено влияние месяца, дня недели, комбинации сотрудников, заводов и поставщиков.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Все гипотезы мы проверяли с помощью критерия Манна-Уитни и теста Колмогорова-Смирнова.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F192F3-DDF2-407F-AAA2-35858A87522E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F78F61-18F0-4A42-9DF0-F4748F5DF117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1B3A8F-78F9-473A-B97D-11DE0C7F555A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53F4C-D012-42FB-B4CE-8EDDA1A1FE90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6EDEC2-18BB-445E-9ED3-1D5102CBC01F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E902F-884C-4EBF-9766-FCAEE483CD14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363F64"/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rgbClr val="363F64"/>
                </a:solidFill>
              </a:rPr>
              <a:t>система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2C2DE5-C8DD-4478-AFC4-38A93DF8DFA3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E2AD1087-E06E-4AAA-A626-680B48039E2E}"/>
              </a:ext>
            </a:extLst>
          </p:cNvPr>
          <p:cNvSpPr/>
          <p:nvPr/>
        </p:nvSpPr>
        <p:spPr>
          <a:xfrm>
            <a:off x="7544082" y="386960"/>
            <a:ext cx="2169659" cy="603640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1" name="Рисунок 30" descr="Линейчатая диаграмма со сплошной заливкой">
            <a:extLst>
              <a:ext uri="{FF2B5EF4-FFF2-40B4-BE49-F238E27FC236}">
                <a16:creationId xmlns:a16="http://schemas.microsoft.com/office/drawing/2014/main" id="{8C6F731C-3B90-48CF-99B4-48549D1F0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4300" y="5100311"/>
            <a:ext cx="914400" cy="914400"/>
          </a:xfrm>
          <a:prstGeom prst="rect">
            <a:avLst/>
          </a:prstGeom>
        </p:spPr>
      </p:pic>
      <p:pic>
        <p:nvPicPr>
          <p:cNvPr id="35" name="Рисунок 34" descr="Список со сплошной заливкой">
            <a:extLst>
              <a:ext uri="{FF2B5EF4-FFF2-40B4-BE49-F238E27FC236}">
                <a16:creationId xmlns:a16="http://schemas.microsoft.com/office/drawing/2014/main" id="{BCECDB0E-6F40-4207-8684-B0517E74B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3223" y="5143500"/>
            <a:ext cx="914400" cy="914400"/>
          </a:xfrm>
          <a:prstGeom prst="rect">
            <a:avLst/>
          </a:prstGeom>
        </p:spPr>
      </p:pic>
      <p:pic>
        <p:nvPicPr>
          <p:cNvPr id="37" name="Рисунок 36" descr="Расширение бизнеса со сплошной заливкой">
            <a:extLst>
              <a:ext uri="{FF2B5EF4-FFF2-40B4-BE49-F238E27FC236}">
                <a16:creationId xmlns:a16="http://schemas.microsoft.com/office/drawing/2014/main" id="{CAFB5471-4E31-480C-ACE7-28B8A057A2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7941" y="50876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66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65A2C9-FAF0-4B52-96D9-29D7344DEA22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7D060-1388-497B-89E9-AFCD78786B79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9FE7-AC05-44BA-B639-CEDE08942492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A2A97-8E18-4360-B848-2CD5028A30A2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3C3545-D940-4FD2-840B-0E244A074A11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F2327-9899-4D28-A3F4-DBBDA058D623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43601-0FCF-4E52-AAFC-215550921184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Перспективы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B16A17A8-E344-43EF-A5A6-B41BD70CD895}"/>
              </a:ext>
            </a:extLst>
          </p:cNvPr>
          <p:cNvSpPr/>
          <p:nvPr/>
        </p:nvSpPr>
        <p:spPr>
          <a:xfrm>
            <a:off x="9803853" y="358660"/>
            <a:ext cx="1794731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11" name="Диаграмма 10">
            <a:extLst>
              <a:ext uri="{FF2B5EF4-FFF2-40B4-BE49-F238E27FC236}">
                <a16:creationId xmlns:a16="http://schemas.microsoft.com/office/drawing/2014/main" id="{95B5EFB8-1777-465A-A158-4296E797C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6254"/>
              </p:ext>
            </p:extLst>
          </p:nvPr>
        </p:nvGraphicFramePr>
        <p:xfrm>
          <a:off x="5897302" y="1527390"/>
          <a:ext cx="6791812" cy="4464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129FFE-7C6F-4F61-84D1-987EDFE95E56}"/>
              </a:ext>
            </a:extLst>
          </p:cNvPr>
          <p:cNvSpPr txBox="1"/>
          <p:nvPr/>
        </p:nvSpPr>
        <p:spPr>
          <a:xfrm>
            <a:off x="574016" y="1263387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Перспективы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4E3DF-6FB1-485E-A493-2025FA9550AD}"/>
              </a:ext>
            </a:extLst>
          </p:cNvPr>
          <p:cNvSpPr txBox="1"/>
          <p:nvPr/>
        </p:nvSpPr>
        <p:spPr>
          <a:xfrm>
            <a:off x="592946" y="2359073"/>
            <a:ext cx="51838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Дальнейшее развитие решения предполагает проведение </a:t>
            </a: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A/A/B 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или </a:t>
            </a: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A/B 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теста, но на проведения этих тестов требуется время и работа с реальными клиентами.</a:t>
            </a:r>
          </a:p>
          <a:p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Наше решение базируется на обученных моделях, готовых к работе.</a:t>
            </a:r>
          </a:p>
          <a:p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Мы планируем добавить в наше решение </a:t>
            </a: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чтобы оно могло быть встроено в уже работающие приложения и стать частью </a:t>
            </a: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IT-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продуктов компании Северсталь.</a:t>
            </a:r>
          </a:p>
        </p:txBody>
      </p:sp>
    </p:spTree>
    <p:extLst>
      <p:ext uri="{BB962C8B-B14F-4D97-AF65-F5344CB8AC3E}">
        <p14:creationId xmlns:p14="http://schemas.microsoft.com/office/powerpoint/2010/main" val="20946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FCB2221-A33B-4F41-8FB3-6354905E2343}"/>
              </a:ext>
            </a:extLst>
          </p:cNvPr>
          <p:cNvSpPr/>
          <p:nvPr/>
        </p:nvSpPr>
        <p:spPr>
          <a:xfrm flipH="1">
            <a:off x="515938" y="549276"/>
            <a:ext cx="5580062" cy="6042024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49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472523C-89E9-4BC8-A8A3-9B3650405923}"/>
              </a:ext>
            </a:extLst>
          </p:cNvPr>
          <p:cNvSpPr/>
          <p:nvPr/>
        </p:nvSpPr>
        <p:spPr>
          <a:xfrm flipV="1">
            <a:off x="6248398" y="549274"/>
            <a:ext cx="5427663" cy="6042024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49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9" name="object 13">
            <a:extLst>
              <a:ext uri="{FF2B5EF4-FFF2-40B4-BE49-F238E27FC236}">
                <a16:creationId xmlns:a16="http://schemas.microsoft.com/office/drawing/2014/main" id="{288D12C5-A338-433A-81A1-08DDEED9B1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242" y="2252170"/>
            <a:ext cx="2393133" cy="2426686"/>
          </a:xfrm>
          <a:prstGeom prst="rect">
            <a:avLst/>
          </a:prstGeom>
        </p:spPr>
      </p:pic>
      <p:pic>
        <p:nvPicPr>
          <p:cNvPr id="10" name="object 14">
            <a:extLst>
              <a:ext uri="{FF2B5EF4-FFF2-40B4-BE49-F238E27FC236}">
                <a16:creationId xmlns:a16="http://schemas.microsoft.com/office/drawing/2014/main" id="{8F02C604-03E1-466D-A8F0-3E8B8CAD6A1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521" y="2260599"/>
            <a:ext cx="2428006" cy="2426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45089B-92E5-4E9C-88BD-6BF91B7E8783}"/>
              </a:ext>
            </a:extLst>
          </p:cNvPr>
          <p:cNvSpPr txBox="1"/>
          <p:nvPr/>
        </p:nvSpPr>
        <p:spPr>
          <a:xfrm>
            <a:off x="598500" y="4961838"/>
            <a:ext cx="2720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Святослав Ланских</a:t>
            </a:r>
          </a:p>
          <a:p>
            <a:pPr algn="ctr"/>
            <a:r>
              <a:rPr lang="en-US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ML-Engineer &amp; UI/UX Designer</a:t>
            </a:r>
            <a:endParaRPr lang="ru-RU" sz="20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A635D-F0F5-4695-992C-86392F0BEE4C}"/>
              </a:ext>
            </a:extLst>
          </p:cNvPr>
          <p:cNvSpPr txBox="1"/>
          <p:nvPr/>
        </p:nvSpPr>
        <p:spPr>
          <a:xfrm>
            <a:off x="4138978" y="4961838"/>
            <a:ext cx="3110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Владимир Кирпичев</a:t>
            </a:r>
          </a:p>
          <a:p>
            <a:pPr algn="ctr"/>
            <a:r>
              <a:rPr lang="en-US" sz="20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TeamLead</a:t>
            </a:r>
            <a:r>
              <a:rPr lang="en-US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ML-Engineer</a:t>
            </a:r>
            <a:endParaRPr lang="ru-RU" sz="20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CED2A-57B0-4898-BC4D-08B8CC1FDF78}"/>
              </a:ext>
            </a:extLst>
          </p:cNvPr>
          <p:cNvSpPr txBox="1"/>
          <p:nvPr/>
        </p:nvSpPr>
        <p:spPr>
          <a:xfrm>
            <a:off x="8260547" y="4961838"/>
            <a:ext cx="32239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Роман Сидоров</a:t>
            </a:r>
          </a:p>
          <a:p>
            <a:pPr algn="ctr"/>
            <a:r>
              <a:rPr lang="en-US" sz="20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analyst &amp; web-project</a:t>
            </a:r>
            <a:endParaRPr lang="ru-RU" sz="20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00BB1-FB61-48ED-8085-47EFAC911DA9}"/>
              </a:ext>
            </a:extLst>
          </p:cNvPr>
          <p:cNvSpPr txBox="1"/>
          <p:nvPr/>
        </p:nvSpPr>
        <p:spPr>
          <a:xfrm>
            <a:off x="3861253" y="803555"/>
            <a:ext cx="44694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 </a:t>
            </a:r>
            <a:r>
              <a:rPr lang="en-US" sz="44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AITech</a:t>
            </a:r>
            <a:endParaRPr lang="ru-RU" sz="44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6BB879-5588-C2EA-8D23-D1C58F0A46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4479758" y="2260885"/>
            <a:ext cx="2428296" cy="24264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2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E270286-621A-425B-91B5-274674965EBC}"/>
              </a:ext>
            </a:extLst>
          </p:cNvPr>
          <p:cNvSpPr txBox="1"/>
          <p:nvPr/>
        </p:nvSpPr>
        <p:spPr>
          <a:xfrm>
            <a:off x="8527142" y="1667753"/>
            <a:ext cx="144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63F64"/>
                </a:solidFill>
              </a:rPr>
              <a:t>web-project</a:t>
            </a:r>
            <a:endParaRPr lang="ru-RU" sz="2000" dirty="0">
              <a:solidFill>
                <a:srgbClr val="363F6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943114-761C-4652-AEB0-AB2FB6B95AED}"/>
              </a:ext>
            </a:extLst>
          </p:cNvPr>
          <p:cNvSpPr txBox="1"/>
          <p:nvPr/>
        </p:nvSpPr>
        <p:spPr>
          <a:xfrm>
            <a:off x="2513613" y="1667753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363F64"/>
                </a:solidFill>
              </a:rPr>
              <a:t>github</a:t>
            </a:r>
            <a:endParaRPr lang="ru-RU" sz="2000" dirty="0">
              <a:solidFill>
                <a:srgbClr val="363F64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E1AA0-C265-4B61-7EA4-54D5FC1C5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09" y="2067863"/>
            <a:ext cx="3224127" cy="32241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C0CBFF-3FE0-87F1-CF1C-BE47ACDCD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66" y="2067863"/>
            <a:ext cx="3225600" cy="3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A83FAF9D-3715-403C-A9E0-C88335AF4D3C}"/>
              </a:ext>
            </a:extLst>
          </p:cNvPr>
          <p:cNvSpPr/>
          <p:nvPr/>
        </p:nvSpPr>
        <p:spPr>
          <a:xfrm>
            <a:off x="0" y="1257300"/>
            <a:ext cx="6096000" cy="5600700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77" name="Прямоугольник 76">
            <a:extLst>
              <a:ext uri="{FF2B5EF4-FFF2-40B4-BE49-F238E27FC236}">
                <a16:creationId xmlns:a16="http://schemas.microsoft.com/office/drawing/2014/main" id="{8500B75B-0927-4077-8E50-C470ADE77B68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90C6F6-DD27-44BE-84A5-4BEF90D5AA47}"/>
              </a:ext>
            </a:extLst>
          </p:cNvPr>
          <p:cNvSpPr txBox="1"/>
          <p:nvPr/>
        </p:nvSpPr>
        <p:spPr>
          <a:xfrm>
            <a:off x="856138" y="3577211"/>
            <a:ext cx="4828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Оптимизация производственных процессов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9EFA50-D27C-4391-BDFA-0DEF94FAC0AF}"/>
              </a:ext>
            </a:extLst>
          </p:cNvPr>
          <p:cNvSpPr txBox="1"/>
          <p:nvPr/>
        </p:nvSpPr>
        <p:spPr>
          <a:xfrm>
            <a:off x="856138" y="2930810"/>
            <a:ext cx="51838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Улучшение планирования и управления ресурсами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0DDB6B-C180-4D49-AAA2-D193D68B9675}"/>
              </a:ext>
            </a:extLst>
          </p:cNvPr>
          <p:cNvSpPr txBox="1"/>
          <p:nvPr/>
        </p:nvSpPr>
        <p:spPr>
          <a:xfrm>
            <a:off x="856138" y="4168170"/>
            <a:ext cx="2821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Снижение затрат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182630-1E8E-4991-A40D-C1766DBFB9BA}"/>
              </a:ext>
            </a:extLst>
          </p:cNvPr>
          <p:cNvSpPr txBox="1"/>
          <p:nvPr/>
        </p:nvSpPr>
        <p:spPr>
          <a:xfrm>
            <a:off x="856138" y="4817933"/>
            <a:ext cx="438372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Улучшение обслуживания клиентов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CE11F6-6BE5-48F2-AAA6-FB312ADBE8D7}"/>
              </a:ext>
            </a:extLst>
          </p:cNvPr>
          <p:cNvSpPr txBox="1"/>
          <p:nvPr/>
        </p:nvSpPr>
        <p:spPr>
          <a:xfrm>
            <a:off x="1720508" y="1627497"/>
            <a:ext cx="2853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Актуальность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97CCE49F-D23B-4300-8C50-57BCECFEBF52}"/>
              </a:ext>
            </a:extLst>
          </p:cNvPr>
          <p:cNvSpPr/>
          <p:nvPr/>
        </p:nvSpPr>
        <p:spPr>
          <a:xfrm>
            <a:off x="6158220" y="266700"/>
            <a:ext cx="5765800" cy="6324600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52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92F7E5-77AC-4CAD-87B2-E5CBF2FB0C56}"/>
              </a:ext>
            </a:extLst>
          </p:cNvPr>
          <p:cNvSpPr txBox="1"/>
          <p:nvPr/>
        </p:nvSpPr>
        <p:spPr>
          <a:xfrm>
            <a:off x="6629399" y="3577211"/>
            <a:ext cx="4828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Улучшение показателей конверсии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949DDF-BBCC-4134-8D1E-EA1DEC3364AE}"/>
              </a:ext>
            </a:extLst>
          </p:cNvPr>
          <p:cNvSpPr txBox="1"/>
          <p:nvPr/>
        </p:nvSpPr>
        <p:spPr>
          <a:xfrm>
            <a:off x="6629399" y="2930810"/>
            <a:ext cx="518382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Увеличение прибыли от успешных сделок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517853-C486-4BA2-91A8-7BC05F238725}"/>
              </a:ext>
            </a:extLst>
          </p:cNvPr>
          <p:cNvSpPr txBox="1"/>
          <p:nvPr/>
        </p:nvSpPr>
        <p:spPr>
          <a:xfrm>
            <a:off x="6629399" y="4168170"/>
            <a:ext cx="334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Увеличение рейтинга компании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2DF85C0-FA5F-4F70-8288-A955993E41CF}"/>
              </a:ext>
            </a:extLst>
          </p:cNvPr>
          <p:cNvSpPr txBox="1"/>
          <p:nvPr/>
        </p:nvSpPr>
        <p:spPr>
          <a:xfrm>
            <a:off x="7493769" y="1627497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Цели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97DC8F-0FFD-43FC-BC15-E426F57E26C7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Проект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24FCA6-696C-47F1-B081-CA998DB008E7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E83EC0-D141-4C7E-A3A0-3F2AFC0859E8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3B66A5-FB63-425B-9121-D74561A5CA0C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2E0350-862E-4BAF-B86E-38E20F16B211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AEA094-2534-49EB-9949-EBA13B3EA2E0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37E519-A357-4363-9837-255153A4053F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B5F899BF-B5D5-4E39-B337-A710A645EF80}"/>
              </a:ext>
            </a:extLst>
          </p:cNvPr>
          <p:cNvSpPr/>
          <p:nvPr/>
        </p:nvSpPr>
        <p:spPr>
          <a:xfrm>
            <a:off x="342357" y="318475"/>
            <a:ext cx="1100786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ject 6">
            <a:extLst>
              <a:ext uri="{FF2B5EF4-FFF2-40B4-BE49-F238E27FC236}">
                <a16:creationId xmlns:a16="http://schemas.microsoft.com/office/drawing/2014/main" id="{5F0055E7-9513-45AF-BDA5-C77B134D86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0479" y="1202669"/>
            <a:ext cx="3805722" cy="2420133"/>
          </a:xfrm>
          <a:prstGeom prst="rect">
            <a:avLst/>
          </a:prstGeom>
        </p:spPr>
      </p:pic>
      <p:pic>
        <p:nvPicPr>
          <p:cNvPr id="27" name="object 7">
            <a:extLst>
              <a:ext uri="{FF2B5EF4-FFF2-40B4-BE49-F238E27FC236}">
                <a16:creationId xmlns:a16="http://schemas.microsoft.com/office/drawing/2014/main" id="{EDF51D1C-8BEA-494E-8613-189A5C3FD4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3153" y="1457713"/>
            <a:ext cx="160307" cy="1910045"/>
          </a:xfrm>
          <a:prstGeom prst="rect">
            <a:avLst/>
          </a:prstGeom>
        </p:spPr>
      </p:pic>
      <p:pic>
        <p:nvPicPr>
          <p:cNvPr id="50" name="object 5">
            <a:extLst>
              <a:ext uri="{FF2B5EF4-FFF2-40B4-BE49-F238E27FC236}">
                <a16:creationId xmlns:a16="http://schemas.microsoft.com/office/drawing/2014/main" id="{5890815B-361B-4354-8018-5460A42B27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6997" y="3534711"/>
            <a:ext cx="5483926" cy="2774014"/>
          </a:xfrm>
          <a:prstGeom prst="rect">
            <a:avLst/>
          </a:prstGeom>
        </p:spPr>
      </p:pic>
      <p:sp>
        <p:nvSpPr>
          <p:cNvPr id="51" name="object 14">
            <a:extLst>
              <a:ext uri="{FF2B5EF4-FFF2-40B4-BE49-F238E27FC236}">
                <a16:creationId xmlns:a16="http://schemas.microsoft.com/office/drawing/2014/main" id="{0A2DFDFB-73A7-4A70-AFAC-09A45D1B59AB}"/>
              </a:ext>
            </a:extLst>
          </p:cNvPr>
          <p:cNvSpPr/>
          <p:nvPr/>
        </p:nvSpPr>
        <p:spPr>
          <a:xfrm>
            <a:off x="688404" y="6518120"/>
            <a:ext cx="298499" cy="103824"/>
          </a:xfrm>
          <a:custGeom>
            <a:avLst/>
            <a:gdLst/>
            <a:ahLst/>
            <a:cxnLst/>
            <a:rect l="l" t="t" r="r" b="b"/>
            <a:pathLst>
              <a:path w="781050" h="226059">
                <a:moveTo>
                  <a:pt x="120624" y="0"/>
                </a:moveTo>
                <a:lnTo>
                  <a:pt x="72123" y="0"/>
                </a:lnTo>
                <a:lnTo>
                  <a:pt x="58788" y="801"/>
                </a:lnTo>
                <a:lnTo>
                  <a:pt x="21894" y="20716"/>
                </a:lnTo>
                <a:lnTo>
                  <a:pt x="12565" y="51768"/>
                </a:lnTo>
                <a:lnTo>
                  <a:pt x="13743" y="64380"/>
                </a:lnTo>
                <a:lnTo>
                  <a:pt x="36941" y="96248"/>
                </a:lnTo>
                <a:lnTo>
                  <a:pt x="49757" y="99766"/>
                </a:lnTo>
                <a:lnTo>
                  <a:pt x="0" y="167617"/>
                </a:lnTo>
                <a:lnTo>
                  <a:pt x="39203" y="167617"/>
                </a:lnTo>
                <a:lnTo>
                  <a:pt x="81924" y="102782"/>
                </a:lnTo>
                <a:lnTo>
                  <a:pt x="120624" y="102782"/>
                </a:lnTo>
                <a:lnTo>
                  <a:pt x="120624" y="77149"/>
                </a:lnTo>
                <a:lnTo>
                  <a:pt x="78405" y="77149"/>
                </a:lnTo>
                <a:lnTo>
                  <a:pt x="64333" y="75563"/>
                </a:lnTo>
                <a:lnTo>
                  <a:pt x="54281" y="70804"/>
                </a:lnTo>
                <a:lnTo>
                  <a:pt x="48249" y="62872"/>
                </a:lnTo>
                <a:lnTo>
                  <a:pt x="46239" y="51768"/>
                </a:lnTo>
                <a:lnTo>
                  <a:pt x="46239" y="46071"/>
                </a:lnTo>
                <a:lnTo>
                  <a:pt x="47495" y="41380"/>
                </a:lnTo>
                <a:lnTo>
                  <a:pt x="50008" y="37695"/>
                </a:lnTo>
                <a:lnTo>
                  <a:pt x="52521" y="33841"/>
                </a:lnTo>
                <a:lnTo>
                  <a:pt x="55872" y="31245"/>
                </a:lnTo>
                <a:lnTo>
                  <a:pt x="60060" y="29904"/>
                </a:lnTo>
                <a:lnTo>
                  <a:pt x="64249" y="28397"/>
                </a:lnTo>
                <a:lnTo>
                  <a:pt x="67600" y="27475"/>
                </a:lnTo>
                <a:lnTo>
                  <a:pt x="72626" y="26805"/>
                </a:lnTo>
                <a:lnTo>
                  <a:pt x="75222" y="26637"/>
                </a:lnTo>
                <a:lnTo>
                  <a:pt x="120624" y="26637"/>
                </a:lnTo>
                <a:lnTo>
                  <a:pt x="120624" y="0"/>
                </a:lnTo>
                <a:close/>
              </a:path>
              <a:path w="781050" h="226059">
                <a:moveTo>
                  <a:pt x="120624" y="102782"/>
                </a:moveTo>
                <a:lnTo>
                  <a:pt x="87955" y="102782"/>
                </a:lnTo>
                <a:lnTo>
                  <a:pt x="87955" y="167617"/>
                </a:lnTo>
                <a:lnTo>
                  <a:pt x="120624" y="167617"/>
                </a:lnTo>
                <a:lnTo>
                  <a:pt x="120624" y="102782"/>
                </a:lnTo>
                <a:close/>
              </a:path>
              <a:path w="781050" h="226059">
                <a:moveTo>
                  <a:pt x="120624" y="26637"/>
                </a:moveTo>
                <a:lnTo>
                  <a:pt x="87955" y="26637"/>
                </a:lnTo>
                <a:lnTo>
                  <a:pt x="87955" y="77149"/>
                </a:lnTo>
                <a:lnTo>
                  <a:pt x="120624" y="77149"/>
                </a:lnTo>
                <a:lnTo>
                  <a:pt x="120624" y="26637"/>
                </a:lnTo>
                <a:close/>
              </a:path>
              <a:path w="781050" h="226059">
                <a:moveTo>
                  <a:pt x="185048" y="58804"/>
                </a:moveTo>
                <a:lnTo>
                  <a:pt x="154389" y="58804"/>
                </a:lnTo>
                <a:lnTo>
                  <a:pt x="154389" y="167617"/>
                </a:lnTo>
                <a:lnTo>
                  <a:pt x="185048" y="167617"/>
                </a:lnTo>
                <a:lnTo>
                  <a:pt x="185048" y="123388"/>
                </a:lnTo>
                <a:lnTo>
                  <a:pt x="258428" y="123388"/>
                </a:lnTo>
                <a:lnTo>
                  <a:pt x="258428" y="97253"/>
                </a:lnTo>
                <a:lnTo>
                  <a:pt x="185048" y="97253"/>
                </a:lnTo>
                <a:lnTo>
                  <a:pt x="185048" y="58804"/>
                </a:lnTo>
                <a:close/>
              </a:path>
              <a:path w="781050" h="226059">
                <a:moveTo>
                  <a:pt x="258428" y="123388"/>
                </a:moveTo>
                <a:lnTo>
                  <a:pt x="227769" y="123388"/>
                </a:lnTo>
                <a:lnTo>
                  <a:pt x="227769" y="167617"/>
                </a:lnTo>
                <a:lnTo>
                  <a:pt x="258428" y="167617"/>
                </a:lnTo>
                <a:lnTo>
                  <a:pt x="258428" y="123388"/>
                </a:lnTo>
                <a:close/>
              </a:path>
              <a:path w="781050" h="226059">
                <a:moveTo>
                  <a:pt x="258428" y="58804"/>
                </a:moveTo>
                <a:lnTo>
                  <a:pt x="227769" y="58804"/>
                </a:lnTo>
                <a:lnTo>
                  <a:pt x="227769" y="97253"/>
                </a:lnTo>
                <a:lnTo>
                  <a:pt x="258428" y="97253"/>
                </a:lnTo>
                <a:lnTo>
                  <a:pt x="258428" y="58804"/>
                </a:lnTo>
                <a:close/>
              </a:path>
              <a:path w="781050" h="226059">
                <a:moveTo>
                  <a:pt x="335646" y="58804"/>
                </a:moveTo>
                <a:lnTo>
                  <a:pt x="287647" y="58804"/>
                </a:lnTo>
                <a:lnTo>
                  <a:pt x="287647" y="167617"/>
                </a:lnTo>
                <a:lnTo>
                  <a:pt x="353572" y="167617"/>
                </a:lnTo>
                <a:lnTo>
                  <a:pt x="361697" y="165272"/>
                </a:lnTo>
                <a:lnTo>
                  <a:pt x="378923" y="143493"/>
                </a:lnTo>
                <a:lnTo>
                  <a:pt x="318306" y="143493"/>
                </a:lnTo>
                <a:lnTo>
                  <a:pt x="318306" y="121629"/>
                </a:lnTo>
                <a:lnTo>
                  <a:pt x="377064" y="121629"/>
                </a:lnTo>
                <a:lnTo>
                  <a:pt x="376859" y="121127"/>
                </a:lnTo>
                <a:lnTo>
                  <a:pt x="371330" y="116101"/>
                </a:lnTo>
                <a:lnTo>
                  <a:pt x="367142" y="112415"/>
                </a:lnTo>
                <a:lnTo>
                  <a:pt x="362367" y="110069"/>
                </a:lnTo>
                <a:lnTo>
                  <a:pt x="357006" y="109064"/>
                </a:lnTo>
                <a:lnTo>
                  <a:pt x="361865" y="107054"/>
                </a:lnTo>
                <a:lnTo>
                  <a:pt x="365551" y="104038"/>
                </a:lnTo>
                <a:lnTo>
                  <a:pt x="366807" y="102028"/>
                </a:lnTo>
                <a:lnTo>
                  <a:pt x="318306" y="102028"/>
                </a:lnTo>
                <a:lnTo>
                  <a:pt x="318306" y="82929"/>
                </a:lnTo>
                <a:lnTo>
                  <a:pt x="372084" y="82929"/>
                </a:lnTo>
                <a:lnTo>
                  <a:pt x="372084" y="77819"/>
                </a:lnTo>
                <a:lnTo>
                  <a:pt x="343766" y="59212"/>
                </a:lnTo>
                <a:lnTo>
                  <a:pt x="335646" y="58804"/>
                </a:lnTo>
                <a:close/>
              </a:path>
              <a:path w="781050" h="226059">
                <a:moveTo>
                  <a:pt x="377064" y="121629"/>
                </a:moveTo>
                <a:lnTo>
                  <a:pt x="338075" y="121629"/>
                </a:lnTo>
                <a:lnTo>
                  <a:pt x="341593" y="122467"/>
                </a:lnTo>
                <a:lnTo>
                  <a:pt x="343939" y="124142"/>
                </a:lnTo>
                <a:lnTo>
                  <a:pt x="346619" y="125818"/>
                </a:lnTo>
                <a:lnTo>
                  <a:pt x="347959" y="128414"/>
                </a:lnTo>
                <a:lnTo>
                  <a:pt x="347959" y="135786"/>
                </a:lnTo>
                <a:lnTo>
                  <a:pt x="346619" y="138718"/>
                </a:lnTo>
                <a:lnTo>
                  <a:pt x="343939" y="140728"/>
                </a:lnTo>
                <a:lnTo>
                  <a:pt x="341593" y="142571"/>
                </a:lnTo>
                <a:lnTo>
                  <a:pt x="337824" y="143493"/>
                </a:lnTo>
                <a:lnTo>
                  <a:pt x="378923" y="143493"/>
                </a:lnTo>
                <a:lnTo>
                  <a:pt x="379623" y="136456"/>
                </a:lnTo>
                <a:lnTo>
                  <a:pt x="379623" y="127912"/>
                </a:lnTo>
                <a:lnTo>
                  <a:pt x="377064" y="121629"/>
                </a:lnTo>
                <a:close/>
              </a:path>
              <a:path w="781050" h="226059">
                <a:moveTo>
                  <a:pt x="372084" y="82929"/>
                </a:moveTo>
                <a:lnTo>
                  <a:pt x="336232" y="82929"/>
                </a:lnTo>
                <a:lnTo>
                  <a:pt x="339248" y="83515"/>
                </a:lnTo>
                <a:lnTo>
                  <a:pt x="343269" y="86363"/>
                </a:lnTo>
                <a:lnTo>
                  <a:pt x="344441" y="88960"/>
                </a:lnTo>
                <a:lnTo>
                  <a:pt x="344441" y="95829"/>
                </a:lnTo>
                <a:lnTo>
                  <a:pt x="343101" y="98342"/>
                </a:lnTo>
                <a:lnTo>
                  <a:pt x="338242" y="101358"/>
                </a:lnTo>
                <a:lnTo>
                  <a:pt x="335562" y="102028"/>
                </a:lnTo>
                <a:lnTo>
                  <a:pt x="366807" y="102028"/>
                </a:lnTo>
                <a:lnTo>
                  <a:pt x="368064" y="100017"/>
                </a:lnTo>
                <a:lnTo>
                  <a:pt x="370744" y="95829"/>
                </a:lnTo>
                <a:lnTo>
                  <a:pt x="372084" y="91389"/>
                </a:lnTo>
                <a:lnTo>
                  <a:pt x="372084" y="82929"/>
                </a:lnTo>
                <a:close/>
              </a:path>
              <a:path w="781050" h="226059">
                <a:moveTo>
                  <a:pt x="450755" y="55286"/>
                </a:moveTo>
                <a:lnTo>
                  <a:pt x="411804" y="71872"/>
                </a:lnTo>
                <a:lnTo>
                  <a:pt x="396726" y="113085"/>
                </a:lnTo>
                <a:lnTo>
                  <a:pt x="397684" y="124802"/>
                </a:lnTo>
                <a:lnTo>
                  <a:pt x="420411" y="161665"/>
                </a:lnTo>
                <a:lnTo>
                  <a:pt x="452263" y="171136"/>
                </a:lnTo>
                <a:lnTo>
                  <a:pt x="462268" y="170036"/>
                </a:lnTo>
                <a:lnTo>
                  <a:pt x="471174" y="166738"/>
                </a:lnTo>
                <a:lnTo>
                  <a:pt x="478980" y="161241"/>
                </a:lnTo>
                <a:lnTo>
                  <a:pt x="485686" y="153545"/>
                </a:lnTo>
                <a:lnTo>
                  <a:pt x="516345" y="153545"/>
                </a:lnTo>
                <a:lnTo>
                  <a:pt x="516345" y="143995"/>
                </a:lnTo>
                <a:lnTo>
                  <a:pt x="449834" y="143995"/>
                </a:lnTo>
                <a:lnTo>
                  <a:pt x="442630" y="141063"/>
                </a:lnTo>
                <a:lnTo>
                  <a:pt x="436934" y="135200"/>
                </a:lnTo>
                <a:lnTo>
                  <a:pt x="431238" y="129168"/>
                </a:lnTo>
                <a:lnTo>
                  <a:pt x="428390" y="121797"/>
                </a:lnTo>
                <a:lnTo>
                  <a:pt x="428390" y="104373"/>
                </a:lnTo>
                <a:lnTo>
                  <a:pt x="431238" y="97086"/>
                </a:lnTo>
                <a:lnTo>
                  <a:pt x="442630" y="85358"/>
                </a:lnTo>
                <a:lnTo>
                  <a:pt x="449834" y="82426"/>
                </a:lnTo>
                <a:lnTo>
                  <a:pt x="516345" y="82426"/>
                </a:lnTo>
                <a:lnTo>
                  <a:pt x="516345" y="72877"/>
                </a:lnTo>
                <a:lnTo>
                  <a:pt x="485686" y="72877"/>
                </a:lnTo>
                <a:lnTo>
                  <a:pt x="479262" y="65181"/>
                </a:lnTo>
                <a:lnTo>
                  <a:pt x="471299" y="59684"/>
                </a:lnTo>
                <a:lnTo>
                  <a:pt x="461797" y="56385"/>
                </a:lnTo>
                <a:lnTo>
                  <a:pt x="450755" y="55286"/>
                </a:lnTo>
                <a:close/>
              </a:path>
              <a:path w="781050" h="226059">
                <a:moveTo>
                  <a:pt x="516345" y="153545"/>
                </a:moveTo>
                <a:lnTo>
                  <a:pt x="485686" y="153545"/>
                </a:lnTo>
                <a:lnTo>
                  <a:pt x="485686" y="167617"/>
                </a:lnTo>
                <a:lnTo>
                  <a:pt x="516345" y="167617"/>
                </a:lnTo>
                <a:lnTo>
                  <a:pt x="516345" y="153545"/>
                </a:lnTo>
                <a:close/>
              </a:path>
              <a:path w="781050" h="226059">
                <a:moveTo>
                  <a:pt x="516345" y="82426"/>
                </a:moveTo>
                <a:lnTo>
                  <a:pt x="467258" y="82426"/>
                </a:lnTo>
                <a:lnTo>
                  <a:pt x="474461" y="85358"/>
                </a:lnTo>
                <a:lnTo>
                  <a:pt x="485854" y="97086"/>
                </a:lnTo>
                <a:lnTo>
                  <a:pt x="488702" y="104373"/>
                </a:lnTo>
                <a:lnTo>
                  <a:pt x="488702" y="121797"/>
                </a:lnTo>
                <a:lnTo>
                  <a:pt x="485854" y="129168"/>
                </a:lnTo>
                <a:lnTo>
                  <a:pt x="480158" y="135200"/>
                </a:lnTo>
                <a:lnTo>
                  <a:pt x="474461" y="141063"/>
                </a:lnTo>
                <a:lnTo>
                  <a:pt x="467258" y="143995"/>
                </a:lnTo>
                <a:lnTo>
                  <a:pt x="516345" y="143995"/>
                </a:lnTo>
                <a:lnTo>
                  <a:pt x="516345" y="82426"/>
                </a:lnTo>
                <a:close/>
              </a:path>
              <a:path w="781050" h="226059">
                <a:moveTo>
                  <a:pt x="516345" y="58804"/>
                </a:moveTo>
                <a:lnTo>
                  <a:pt x="485686" y="58804"/>
                </a:lnTo>
                <a:lnTo>
                  <a:pt x="485686" y="72877"/>
                </a:lnTo>
                <a:lnTo>
                  <a:pt x="516345" y="72877"/>
                </a:lnTo>
                <a:lnTo>
                  <a:pt x="516345" y="58804"/>
                </a:lnTo>
                <a:close/>
              </a:path>
              <a:path w="781050" h="226059">
                <a:moveTo>
                  <a:pt x="576233" y="58804"/>
                </a:moveTo>
                <a:lnTo>
                  <a:pt x="545574" y="58804"/>
                </a:lnTo>
                <a:lnTo>
                  <a:pt x="545574" y="225919"/>
                </a:lnTo>
                <a:lnTo>
                  <a:pt x="576233" y="225919"/>
                </a:lnTo>
                <a:lnTo>
                  <a:pt x="576233" y="153545"/>
                </a:lnTo>
                <a:lnTo>
                  <a:pt x="650819" y="153545"/>
                </a:lnTo>
                <a:lnTo>
                  <a:pt x="656571" y="145974"/>
                </a:lnTo>
                <a:lnTo>
                  <a:pt x="657529" y="143995"/>
                </a:lnTo>
                <a:lnTo>
                  <a:pt x="594662" y="143995"/>
                </a:lnTo>
                <a:lnTo>
                  <a:pt x="587458" y="141063"/>
                </a:lnTo>
                <a:lnTo>
                  <a:pt x="581762" y="135200"/>
                </a:lnTo>
                <a:lnTo>
                  <a:pt x="576066" y="129168"/>
                </a:lnTo>
                <a:lnTo>
                  <a:pt x="573218" y="121797"/>
                </a:lnTo>
                <a:lnTo>
                  <a:pt x="573218" y="104373"/>
                </a:lnTo>
                <a:lnTo>
                  <a:pt x="576066" y="97086"/>
                </a:lnTo>
                <a:lnTo>
                  <a:pt x="587458" y="85358"/>
                </a:lnTo>
                <a:lnTo>
                  <a:pt x="594662" y="82426"/>
                </a:lnTo>
                <a:lnTo>
                  <a:pt x="657840" y="82426"/>
                </a:lnTo>
                <a:lnTo>
                  <a:pt x="656854" y="80337"/>
                </a:lnTo>
                <a:lnTo>
                  <a:pt x="651302" y="72877"/>
                </a:lnTo>
                <a:lnTo>
                  <a:pt x="576233" y="72877"/>
                </a:lnTo>
                <a:lnTo>
                  <a:pt x="576233" y="58804"/>
                </a:lnTo>
                <a:close/>
              </a:path>
              <a:path w="781050" h="226059">
                <a:moveTo>
                  <a:pt x="650819" y="153545"/>
                </a:moveTo>
                <a:lnTo>
                  <a:pt x="576233" y="153545"/>
                </a:lnTo>
                <a:lnTo>
                  <a:pt x="583207" y="161241"/>
                </a:lnTo>
                <a:lnTo>
                  <a:pt x="591311" y="166738"/>
                </a:lnTo>
                <a:lnTo>
                  <a:pt x="600547" y="170036"/>
                </a:lnTo>
                <a:lnTo>
                  <a:pt x="610913" y="171136"/>
                </a:lnTo>
                <a:lnTo>
                  <a:pt x="622300" y="170115"/>
                </a:lnTo>
                <a:lnTo>
                  <a:pt x="632588" y="167052"/>
                </a:lnTo>
                <a:lnTo>
                  <a:pt x="641776" y="161947"/>
                </a:lnTo>
                <a:lnTo>
                  <a:pt x="649865" y="154801"/>
                </a:lnTo>
                <a:lnTo>
                  <a:pt x="650819" y="153545"/>
                </a:lnTo>
                <a:close/>
              </a:path>
              <a:path w="781050" h="226059">
                <a:moveTo>
                  <a:pt x="657840" y="82426"/>
                </a:moveTo>
                <a:lnTo>
                  <a:pt x="612086" y="82426"/>
                </a:lnTo>
                <a:lnTo>
                  <a:pt x="619290" y="85358"/>
                </a:lnTo>
                <a:lnTo>
                  <a:pt x="630682" y="97086"/>
                </a:lnTo>
                <a:lnTo>
                  <a:pt x="633530" y="104373"/>
                </a:lnTo>
                <a:lnTo>
                  <a:pt x="633530" y="121797"/>
                </a:lnTo>
                <a:lnTo>
                  <a:pt x="630682" y="129168"/>
                </a:lnTo>
                <a:lnTo>
                  <a:pt x="624986" y="135200"/>
                </a:lnTo>
                <a:lnTo>
                  <a:pt x="619290" y="141063"/>
                </a:lnTo>
                <a:lnTo>
                  <a:pt x="612086" y="143995"/>
                </a:lnTo>
                <a:lnTo>
                  <a:pt x="657529" y="143995"/>
                </a:lnTo>
                <a:lnTo>
                  <a:pt x="661362" y="136079"/>
                </a:lnTo>
                <a:lnTo>
                  <a:pt x="664236" y="125116"/>
                </a:lnTo>
                <a:lnTo>
                  <a:pt x="665194" y="113085"/>
                </a:lnTo>
                <a:lnTo>
                  <a:pt x="664267" y="101070"/>
                </a:lnTo>
                <a:lnTo>
                  <a:pt x="661487" y="90154"/>
                </a:lnTo>
                <a:lnTo>
                  <a:pt x="657840" y="82426"/>
                </a:lnTo>
                <a:close/>
              </a:path>
              <a:path w="781050" h="226059">
                <a:moveTo>
                  <a:pt x="611667" y="55286"/>
                </a:moveTo>
                <a:lnTo>
                  <a:pt x="600876" y="56385"/>
                </a:lnTo>
                <a:lnTo>
                  <a:pt x="591374" y="59684"/>
                </a:lnTo>
                <a:lnTo>
                  <a:pt x="583160" y="65181"/>
                </a:lnTo>
                <a:lnTo>
                  <a:pt x="576233" y="72877"/>
                </a:lnTo>
                <a:lnTo>
                  <a:pt x="651302" y="72877"/>
                </a:lnTo>
                <a:lnTo>
                  <a:pt x="611667" y="55286"/>
                </a:lnTo>
                <a:close/>
              </a:path>
              <a:path w="781050" h="226059">
                <a:moveTo>
                  <a:pt x="719554" y="58804"/>
                </a:moveTo>
                <a:lnTo>
                  <a:pt x="688895" y="58804"/>
                </a:lnTo>
                <a:lnTo>
                  <a:pt x="688895" y="167617"/>
                </a:lnTo>
                <a:lnTo>
                  <a:pt x="744935" y="167617"/>
                </a:lnTo>
                <a:lnTo>
                  <a:pt x="752113" y="167115"/>
                </a:lnTo>
                <a:lnTo>
                  <a:pt x="779230" y="143493"/>
                </a:lnTo>
                <a:lnTo>
                  <a:pt x="719554" y="143493"/>
                </a:lnTo>
                <a:lnTo>
                  <a:pt x="719554" y="121629"/>
                </a:lnTo>
                <a:lnTo>
                  <a:pt x="780663" y="121629"/>
                </a:lnTo>
                <a:lnTo>
                  <a:pt x="778107" y="114425"/>
                </a:lnTo>
                <a:lnTo>
                  <a:pt x="743427" y="97504"/>
                </a:lnTo>
                <a:lnTo>
                  <a:pt x="719554" y="97504"/>
                </a:lnTo>
                <a:lnTo>
                  <a:pt x="719554" y="58804"/>
                </a:lnTo>
                <a:close/>
              </a:path>
              <a:path w="781050" h="226059">
                <a:moveTo>
                  <a:pt x="780663" y="121629"/>
                </a:moveTo>
                <a:lnTo>
                  <a:pt x="739323" y="121629"/>
                </a:lnTo>
                <a:lnTo>
                  <a:pt x="742841" y="122467"/>
                </a:lnTo>
                <a:lnTo>
                  <a:pt x="745186" y="124142"/>
                </a:lnTo>
                <a:lnTo>
                  <a:pt x="747867" y="125818"/>
                </a:lnTo>
                <a:lnTo>
                  <a:pt x="749207" y="128414"/>
                </a:lnTo>
                <a:lnTo>
                  <a:pt x="749207" y="135786"/>
                </a:lnTo>
                <a:lnTo>
                  <a:pt x="747867" y="138718"/>
                </a:lnTo>
                <a:lnTo>
                  <a:pt x="745186" y="140728"/>
                </a:lnTo>
                <a:lnTo>
                  <a:pt x="742841" y="142571"/>
                </a:lnTo>
                <a:lnTo>
                  <a:pt x="739071" y="143493"/>
                </a:lnTo>
                <a:lnTo>
                  <a:pt x="779230" y="143493"/>
                </a:lnTo>
                <a:lnTo>
                  <a:pt x="780149" y="140351"/>
                </a:lnTo>
                <a:lnTo>
                  <a:pt x="780871" y="131933"/>
                </a:lnTo>
                <a:lnTo>
                  <a:pt x="780871" y="122216"/>
                </a:lnTo>
                <a:lnTo>
                  <a:pt x="780663" y="121629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2" name="object 15">
            <a:extLst>
              <a:ext uri="{FF2B5EF4-FFF2-40B4-BE49-F238E27FC236}">
                <a16:creationId xmlns:a16="http://schemas.microsoft.com/office/drawing/2014/main" id="{3E533538-AE08-4AF4-987A-D76D06CC124A}"/>
              </a:ext>
            </a:extLst>
          </p:cNvPr>
          <p:cNvSpPr/>
          <p:nvPr/>
        </p:nvSpPr>
        <p:spPr>
          <a:xfrm>
            <a:off x="4190714" y="6523620"/>
            <a:ext cx="385864" cy="109948"/>
          </a:xfrm>
          <a:custGeom>
            <a:avLst/>
            <a:gdLst/>
            <a:ahLst/>
            <a:cxnLst/>
            <a:rect l="l" t="t" r="r" b="b"/>
            <a:pathLst>
              <a:path w="1009650" h="239395">
                <a:moveTo>
                  <a:pt x="88458" y="9549"/>
                </a:moveTo>
                <a:lnTo>
                  <a:pt x="39595" y="21988"/>
                </a:lnTo>
                <a:lnTo>
                  <a:pt x="6722" y="60500"/>
                </a:lnTo>
                <a:lnTo>
                  <a:pt x="0" y="97253"/>
                </a:lnTo>
                <a:lnTo>
                  <a:pt x="1680" y="115582"/>
                </a:lnTo>
                <a:lnTo>
                  <a:pt x="26889" y="161335"/>
                </a:lnTo>
                <a:lnTo>
                  <a:pt x="70615" y="183245"/>
                </a:lnTo>
                <a:lnTo>
                  <a:pt x="88206" y="184706"/>
                </a:lnTo>
                <a:lnTo>
                  <a:pt x="99373" y="184093"/>
                </a:lnTo>
                <a:lnTo>
                  <a:pt x="110007" y="182256"/>
                </a:lnTo>
                <a:lnTo>
                  <a:pt x="120106" y="179193"/>
                </a:lnTo>
                <a:lnTo>
                  <a:pt x="129671" y="174905"/>
                </a:lnTo>
                <a:lnTo>
                  <a:pt x="129671" y="155052"/>
                </a:lnTo>
                <a:lnTo>
                  <a:pt x="90468" y="155052"/>
                </a:lnTo>
                <a:lnTo>
                  <a:pt x="79505" y="154094"/>
                </a:lnTo>
                <a:lnTo>
                  <a:pt x="43286" y="131257"/>
                </a:lnTo>
                <a:lnTo>
                  <a:pt x="33674" y="97756"/>
                </a:lnTo>
                <a:lnTo>
                  <a:pt x="34632" y="86133"/>
                </a:lnTo>
                <a:lnTo>
                  <a:pt x="57359" y="48956"/>
                </a:lnTo>
                <a:lnTo>
                  <a:pt x="89211" y="39203"/>
                </a:lnTo>
                <a:lnTo>
                  <a:pt x="129671" y="39203"/>
                </a:lnTo>
                <a:lnTo>
                  <a:pt x="129671" y="19852"/>
                </a:lnTo>
                <a:lnTo>
                  <a:pt x="119933" y="15345"/>
                </a:lnTo>
                <a:lnTo>
                  <a:pt x="109818" y="12125"/>
                </a:lnTo>
                <a:lnTo>
                  <a:pt x="99326" y="10193"/>
                </a:lnTo>
                <a:lnTo>
                  <a:pt x="88458" y="9549"/>
                </a:lnTo>
                <a:close/>
              </a:path>
              <a:path w="1009650" h="239395">
                <a:moveTo>
                  <a:pt x="129671" y="136707"/>
                </a:moveTo>
                <a:lnTo>
                  <a:pt x="121378" y="144733"/>
                </a:lnTo>
                <a:lnTo>
                  <a:pt x="112080" y="150466"/>
                </a:lnTo>
                <a:lnTo>
                  <a:pt x="101777" y="153906"/>
                </a:lnTo>
                <a:lnTo>
                  <a:pt x="90468" y="155052"/>
                </a:lnTo>
                <a:lnTo>
                  <a:pt x="129671" y="155052"/>
                </a:lnTo>
                <a:lnTo>
                  <a:pt x="129671" y="136707"/>
                </a:lnTo>
                <a:close/>
              </a:path>
              <a:path w="1009650" h="239395">
                <a:moveTo>
                  <a:pt x="129671" y="39203"/>
                </a:moveTo>
                <a:lnTo>
                  <a:pt x="89211" y="39203"/>
                </a:lnTo>
                <a:lnTo>
                  <a:pt x="100787" y="40380"/>
                </a:lnTo>
                <a:lnTo>
                  <a:pt x="111389" y="43914"/>
                </a:lnTo>
                <a:lnTo>
                  <a:pt x="121017" y="49804"/>
                </a:lnTo>
                <a:lnTo>
                  <a:pt x="129671" y="58050"/>
                </a:lnTo>
                <a:lnTo>
                  <a:pt x="129671" y="39203"/>
                </a:lnTo>
                <a:close/>
              </a:path>
              <a:path w="1009650" h="239395">
                <a:moveTo>
                  <a:pt x="207201" y="68605"/>
                </a:moveTo>
                <a:lnTo>
                  <a:pt x="166239" y="83934"/>
                </a:lnTo>
                <a:lnTo>
                  <a:pt x="149653" y="126655"/>
                </a:lnTo>
                <a:lnTo>
                  <a:pt x="150721" y="139205"/>
                </a:lnTo>
                <a:lnTo>
                  <a:pt x="175380" y="175832"/>
                </a:lnTo>
                <a:lnTo>
                  <a:pt x="208458" y="184455"/>
                </a:lnTo>
                <a:lnTo>
                  <a:pt x="217337" y="184455"/>
                </a:lnTo>
                <a:lnTo>
                  <a:pt x="252436" y="166026"/>
                </a:lnTo>
                <a:lnTo>
                  <a:pt x="256722" y="160330"/>
                </a:lnTo>
                <a:lnTo>
                  <a:pt x="198908" y="160330"/>
                </a:lnTo>
                <a:lnTo>
                  <a:pt x="191621" y="156895"/>
                </a:lnTo>
                <a:lnTo>
                  <a:pt x="186595" y="150026"/>
                </a:lnTo>
                <a:lnTo>
                  <a:pt x="183076" y="145168"/>
                </a:lnTo>
                <a:lnTo>
                  <a:pt x="181361" y="139205"/>
                </a:lnTo>
                <a:lnTo>
                  <a:pt x="181317" y="131681"/>
                </a:lnTo>
                <a:lnTo>
                  <a:pt x="262739" y="131681"/>
                </a:lnTo>
                <a:lnTo>
                  <a:pt x="262739" y="129168"/>
                </a:lnTo>
                <a:lnTo>
                  <a:pt x="261922" y="116321"/>
                </a:lnTo>
                <a:lnTo>
                  <a:pt x="261011" y="112080"/>
                </a:lnTo>
                <a:lnTo>
                  <a:pt x="182322" y="112080"/>
                </a:lnTo>
                <a:lnTo>
                  <a:pt x="183495" y="105211"/>
                </a:lnTo>
                <a:lnTo>
                  <a:pt x="186511" y="99850"/>
                </a:lnTo>
                <a:lnTo>
                  <a:pt x="191369" y="95997"/>
                </a:lnTo>
                <a:lnTo>
                  <a:pt x="196395" y="92143"/>
                </a:lnTo>
                <a:lnTo>
                  <a:pt x="201924" y="90217"/>
                </a:lnTo>
                <a:lnTo>
                  <a:pt x="252203" y="90217"/>
                </a:lnTo>
                <a:lnTo>
                  <a:pt x="249671" y="86447"/>
                </a:lnTo>
                <a:lnTo>
                  <a:pt x="241457" y="78641"/>
                </a:lnTo>
                <a:lnTo>
                  <a:pt x="231640" y="73065"/>
                </a:lnTo>
                <a:lnTo>
                  <a:pt x="220222" y="69720"/>
                </a:lnTo>
                <a:lnTo>
                  <a:pt x="207201" y="68605"/>
                </a:lnTo>
                <a:close/>
              </a:path>
              <a:path w="1009650" h="239395">
                <a:moveTo>
                  <a:pt x="233839" y="146006"/>
                </a:moveTo>
                <a:lnTo>
                  <a:pt x="229143" y="152272"/>
                </a:lnTo>
                <a:lnTo>
                  <a:pt x="223347" y="156749"/>
                </a:lnTo>
                <a:lnTo>
                  <a:pt x="216452" y="159434"/>
                </a:lnTo>
                <a:lnTo>
                  <a:pt x="208458" y="160330"/>
                </a:lnTo>
                <a:lnTo>
                  <a:pt x="256722" y="160330"/>
                </a:lnTo>
                <a:lnTo>
                  <a:pt x="259221" y="156560"/>
                </a:lnTo>
                <a:lnTo>
                  <a:pt x="260812" y="153545"/>
                </a:lnTo>
                <a:lnTo>
                  <a:pt x="261985" y="150529"/>
                </a:lnTo>
                <a:lnTo>
                  <a:pt x="233839" y="146006"/>
                </a:lnTo>
                <a:close/>
              </a:path>
              <a:path w="1009650" h="239395">
                <a:moveTo>
                  <a:pt x="252203" y="90217"/>
                </a:moveTo>
                <a:lnTo>
                  <a:pt x="214154" y="90217"/>
                </a:lnTo>
                <a:lnTo>
                  <a:pt x="219683" y="92143"/>
                </a:lnTo>
                <a:lnTo>
                  <a:pt x="224541" y="95997"/>
                </a:lnTo>
                <a:lnTo>
                  <a:pt x="229567" y="99682"/>
                </a:lnTo>
                <a:lnTo>
                  <a:pt x="232594" y="104918"/>
                </a:lnTo>
                <a:lnTo>
                  <a:pt x="232694" y="105211"/>
                </a:lnTo>
                <a:lnTo>
                  <a:pt x="233839" y="112080"/>
                </a:lnTo>
                <a:lnTo>
                  <a:pt x="261011" y="112080"/>
                </a:lnTo>
                <a:lnTo>
                  <a:pt x="259472" y="104918"/>
                </a:lnTo>
                <a:lnTo>
                  <a:pt x="255388" y="94960"/>
                </a:lnTo>
                <a:lnTo>
                  <a:pt x="252203" y="90217"/>
                </a:lnTo>
                <a:close/>
              </a:path>
              <a:path w="1009650" h="239395">
                <a:moveTo>
                  <a:pt x="317136" y="72123"/>
                </a:moveTo>
                <a:lnTo>
                  <a:pt x="286477" y="72123"/>
                </a:lnTo>
                <a:lnTo>
                  <a:pt x="286477" y="180936"/>
                </a:lnTo>
                <a:lnTo>
                  <a:pt x="317136" y="180936"/>
                </a:lnTo>
                <a:lnTo>
                  <a:pt x="317136" y="136707"/>
                </a:lnTo>
                <a:lnTo>
                  <a:pt x="390516" y="136707"/>
                </a:lnTo>
                <a:lnTo>
                  <a:pt x="390516" y="110572"/>
                </a:lnTo>
                <a:lnTo>
                  <a:pt x="317136" y="110572"/>
                </a:lnTo>
                <a:lnTo>
                  <a:pt x="317136" y="72123"/>
                </a:lnTo>
                <a:close/>
              </a:path>
              <a:path w="1009650" h="239395">
                <a:moveTo>
                  <a:pt x="390516" y="136707"/>
                </a:moveTo>
                <a:lnTo>
                  <a:pt x="359857" y="136707"/>
                </a:lnTo>
                <a:lnTo>
                  <a:pt x="359857" y="180936"/>
                </a:lnTo>
                <a:lnTo>
                  <a:pt x="390516" y="180936"/>
                </a:lnTo>
                <a:lnTo>
                  <a:pt x="390516" y="136707"/>
                </a:lnTo>
                <a:close/>
              </a:path>
              <a:path w="1009650" h="239395">
                <a:moveTo>
                  <a:pt x="390516" y="72123"/>
                </a:moveTo>
                <a:lnTo>
                  <a:pt x="359857" y="72123"/>
                </a:lnTo>
                <a:lnTo>
                  <a:pt x="359857" y="110572"/>
                </a:lnTo>
                <a:lnTo>
                  <a:pt x="390516" y="110572"/>
                </a:lnTo>
                <a:lnTo>
                  <a:pt x="390516" y="72123"/>
                </a:lnTo>
                <a:close/>
              </a:path>
              <a:path w="1009650" h="239395">
                <a:moveTo>
                  <a:pt x="467483" y="98258"/>
                </a:moveTo>
                <a:lnTo>
                  <a:pt x="436824" y="98258"/>
                </a:lnTo>
                <a:lnTo>
                  <a:pt x="436824" y="180936"/>
                </a:lnTo>
                <a:lnTo>
                  <a:pt x="467483" y="180936"/>
                </a:lnTo>
                <a:lnTo>
                  <a:pt x="467483" y="98258"/>
                </a:lnTo>
                <a:close/>
              </a:path>
              <a:path w="1009650" h="239395">
                <a:moveTo>
                  <a:pt x="497639" y="72123"/>
                </a:moveTo>
                <a:lnTo>
                  <a:pt x="406668" y="72123"/>
                </a:lnTo>
                <a:lnTo>
                  <a:pt x="406668" y="98258"/>
                </a:lnTo>
                <a:lnTo>
                  <a:pt x="497639" y="98258"/>
                </a:lnTo>
                <a:lnTo>
                  <a:pt x="497639" y="72123"/>
                </a:lnTo>
                <a:close/>
              </a:path>
              <a:path w="1009650" h="239395">
                <a:moveTo>
                  <a:pt x="600176" y="72123"/>
                </a:moveTo>
                <a:lnTo>
                  <a:pt x="556952" y="72123"/>
                </a:lnTo>
                <a:lnTo>
                  <a:pt x="546554" y="72688"/>
                </a:lnTo>
                <a:lnTo>
                  <a:pt x="513477" y="93295"/>
                </a:lnTo>
                <a:lnTo>
                  <a:pt x="510210" y="108562"/>
                </a:lnTo>
                <a:lnTo>
                  <a:pt x="510210" y="118279"/>
                </a:lnTo>
                <a:lnTo>
                  <a:pt x="513058" y="125985"/>
                </a:lnTo>
                <a:lnTo>
                  <a:pt x="523445" y="136372"/>
                </a:lnTo>
                <a:lnTo>
                  <a:pt x="529309" y="139220"/>
                </a:lnTo>
                <a:lnTo>
                  <a:pt x="536345" y="140226"/>
                </a:lnTo>
                <a:lnTo>
                  <a:pt x="504179" y="180936"/>
                </a:lnTo>
                <a:lnTo>
                  <a:pt x="539361" y="180936"/>
                </a:lnTo>
                <a:lnTo>
                  <a:pt x="565999" y="142739"/>
                </a:lnTo>
                <a:lnTo>
                  <a:pt x="600176" y="142739"/>
                </a:lnTo>
                <a:lnTo>
                  <a:pt x="600176" y="120624"/>
                </a:lnTo>
                <a:lnTo>
                  <a:pt x="551674" y="120624"/>
                </a:lnTo>
                <a:lnTo>
                  <a:pt x="548240" y="119703"/>
                </a:lnTo>
                <a:lnTo>
                  <a:pt x="545895" y="117860"/>
                </a:lnTo>
                <a:lnTo>
                  <a:pt x="543214" y="115849"/>
                </a:lnTo>
                <a:lnTo>
                  <a:pt x="541874" y="112834"/>
                </a:lnTo>
                <a:lnTo>
                  <a:pt x="541874" y="104960"/>
                </a:lnTo>
                <a:lnTo>
                  <a:pt x="543214" y="101777"/>
                </a:lnTo>
                <a:lnTo>
                  <a:pt x="548072" y="97253"/>
                </a:lnTo>
                <a:lnTo>
                  <a:pt x="551507" y="96248"/>
                </a:lnTo>
                <a:lnTo>
                  <a:pt x="600176" y="96248"/>
                </a:lnTo>
                <a:lnTo>
                  <a:pt x="600176" y="72123"/>
                </a:lnTo>
                <a:close/>
              </a:path>
              <a:path w="1009650" h="239395">
                <a:moveTo>
                  <a:pt x="600176" y="142739"/>
                </a:moveTo>
                <a:lnTo>
                  <a:pt x="569517" y="142739"/>
                </a:lnTo>
                <a:lnTo>
                  <a:pt x="569517" y="180936"/>
                </a:lnTo>
                <a:lnTo>
                  <a:pt x="600176" y="180936"/>
                </a:lnTo>
                <a:lnTo>
                  <a:pt x="600176" y="142739"/>
                </a:lnTo>
                <a:close/>
              </a:path>
              <a:path w="1009650" h="239395">
                <a:moveTo>
                  <a:pt x="600176" y="96248"/>
                </a:moveTo>
                <a:lnTo>
                  <a:pt x="569517" y="96248"/>
                </a:lnTo>
                <a:lnTo>
                  <a:pt x="569517" y="120624"/>
                </a:lnTo>
                <a:lnTo>
                  <a:pt x="600176" y="120624"/>
                </a:lnTo>
                <a:lnTo>
                  <a:pt x="600176" y="96248"/>
                </a:lnTo>
                <a:close/>
              </a:path>
              <a:path w="1009650" h="239395">
                <a:moveTo>
                  <a:pt x="744413" y="0"/>
                </a:moveTo>
                <a:lnTo>
                  <a:pt x="716267" y="0"/>
                </a:lnTo>
                <a:lnTo>
                  <a:pt x="714927" y="3853"/>
                </a:lnTo>
                <a:lnTo>
                  <a:pt x="712414" y="6952"/>
                </a:lnTo>
                <a:lnTo>
                  <a:pt x="684519" y="16418"/>
                </a:lnTo>
                <a:lnTo>
                  <a:pt x="678991" y="17758"/>
                </a:lnTo>
                <a:lnTo>
                  <a:pt x="674802" y="19098"/>
                </a:lnTo>
                <a:lnTo>
                  <a:pt x="670614" y="20271"/>
                </a:lnTo>
                <a:lnTo>
                  <a:pt x="665253" y="22868"/>
                </a:lnTo>
                <a:lnTo>
                  <a:pt x="658719" y="26889"/>
                </a:lnTo>
                <a:lnTo>
                  <a:pt x="652185" y="30742"/>
                </a:lnTo>
                <a:lnTo>
                  <a:pt x="646740" y="35684"/>
                </a:lnTo>
                <a:lnTo>
                  <a:pt x="629945" y="71495"/>
                </a:lnTo>
                <a:lnTo>
                  <a:pt x="625799" y="115095"/>
                </a:lnTo>
                <a:lnTo>
                  <a:pt x="627024" y="132577"/>
                </a:lnTo>
                <a:lnTo>
                  <a:pt x="645400" y="170130"/>
                </a:lnTo>
                <a:lnTo>
                  <a:pt x="688875" y="184455"/>
                </a:lnTo>
                <a:lnTo>
                  <a:pt x="701472" y="183497"/>
                </a:lnTo>
                <a:lnTo>
                  <a:pt x="740143" y="160094"/>
                </a:lnTo>
                <a:lnTo>
                  <a:pt x="741711" y="157314"/>
                </a:lnTo>
                <a:lnTo>
                  <a:pt x="679242" y="157314"/>
                </a:lnTo>
                <a:lnTo>
                  <a:pt x="671870" y="154382"/>
                </a:lnTo>
                <a:lnTo>
                  <a:pt x="666007" y="148519"/>
                </a:lnTo>
                <a:lnTo>
                  <a:pt x="660311" y="142655"/>
                </a:lnTo>
                <a:lnTo>
                  <a:pt x="657462" y="135367"/>
                </a:lnTo>
                <a:lnTo>
                  <a:pt x="657462" y="117776"/>
                </a:lnTo>
                <a:lnTo>
                  <a:pt x="660311" y="110405"/>
                </a:lnTo>
                <a:lnTo>
                  <a:pt x="671703" y="98677"/>
                </a:lnTo>
                <a:lnTo>
                  <a:pt x="679074" y="95745"/>
                </a:lnTo>
                <a:lnTo>
                  <a:pt x="742638" y="95745"/>
                </a:lnTo>
                <a:lnTo>
                  <a:pt x="740973" y="92604"/>
                </a:lnTo>
                <a:lnTo>
                  <a:pt x="733607" y="83934"/>
                </a:lnTo>
                <a:lnTo>
                  <a:pt x="732978" y="83432"/>
                </a:lnTo>
                <a:lnTo>
                  <a:pt x="654196" y="83432"/>
                </a:lnTo>
                <a:lnTo>
                  <a:pt x="655248" y="76521"/>
                </a:lnTo>
                <a:lnTo>
                  <a:pt x="672541" y="50762"/>
                </a:lnTo>
                <a:lnTo>
                  <a:pt x="676059" y="48584"/>
                </a:lnTo>
                <a:lnTo>
                  <a:pt x="679158" y="47160"/>
                </a:lnTo>
                <a:lnTo>
                  <a:pt x="681839" y="46490"/>
                </a:lnTo>
                <a:lnTo>
                  <a:pt x="684519" y="45653"/>
                </a:lnTo>
                <a:lnTo>
                  <a:pt x="688708" y="44564"/>
                </a:lnTo>
                <a:lnTo>
                  <a:pt x="694404" y="43223"/>
                </a:lnTo>
                <a:lnTo>
                  <a:pt x="700267" y="41715"/>
                </a:lnTo>
                <a:lnTo>
                  <a:pt x="740298" y="13664"/>
                </a:lnTo>
                <a:lnTo>
                  <a:pt x="744413" y="0"/>
                </a:lnTo>
                <a:close/>
              </a:path>
              <a:path w="1009650" h="239395">
                <a:moveTo>
                  <a:pt x="742638" y="95745"/>
                </a:moveTo>
                <a:lnTo>
                  <a:pt x="697168" y="95745"/>
                </a:lnTo>
                <a:lnTo>
                  <a:pt x="704540" y="98677"/>
                </a:lnTo>
                <a:lnTo>
                  <a:pt x="715932" y="110405"/>
                </a:lnTo>
                <a:lnTo>
                  <a:pt x="718780" y="117776"/>
                </a:lnTo>
                <a:lnTo>
                  <a:pt x="718780" y="135367"/>
                </a:lnTo>
                <a:lnTo>
                  <a:pt x="715848" y="142655"/>
                </a:lnTo>
                <a:lnTo>
                  <a:pt x="709984" y="148519"/>
                </a:lnTo>
                <a:lnTo>
                  <a:pt x="704288" y="154382"/>
                </a:lnTo>
                <a:lnTo>
                  <a:pt x="697001" y="157314"/>
                </a:lnTo>
                <a:lnTo>
                  <a:pt x="741711" y="157314"/>
                </a:lnTo>
                <a:lnTo>
                  <a:pt x="745858" y="149964"/>
                </a:lnTo>
                <a:lnTo>
                  <a:pt x="749297" y="138639"/>
                </a:lnTo>
                <a:lnTo>
                  <a:pt x="750444" y="126153"/>
                </a:lnTo>
                <a:lnTo>
                  <a:pt x="749392" y="113713"/>
                </a:lnTo>
                <a:lnTo>
                  <a:pt x="746235" y="102530"/>
                </a:lnTo>
                <a:lnTo>
                  <a:pt x="742638" y="95745"/>
                </a:lnTo>
                <a:close/>
              </a:path>
              <a:path w="1009650" h="239395">
                <a:moveTo>
                  <a:pt x="692896" y="68605"/>
                </a:moveTo>
                <a:lnTo>
                  <a:pt x="685357" y="68605"/>
                </a:lnTo>
                <a:lnTo>
                  <a:pt x="678069" y="69861"/>
                </a:lnTo>
                <a:lnTo>
                  <a:pt x="671033" y="72374"/>
                </a:lnTo>
                <a:lnTo>
                  <a:pt x="663996" y="74720"/>
                </a:lnTo>
                <a:lnTo>
                  <a:pt x="658551" y="78405"/>
                </a:lnTo>
                <a:lnTo>
                  <a:pt x="654698" y="83432"/>
                </a:lnTo>
                <a:lnTo>
                  <a:pt x="732978" y="83432"/>
                </a:lnTo>
                <a:lnTo>
                  <a:pt x="725220" y="77228"/>
                </a:lnTo>
                <a:lnTo>
                  <a:pt x="715639" y="72437"/>
                </a:lnTo>
                <a:lnTo>
                  <a:pt x="704864" y="69563"/>
                </a:lnTo>
                <a:lnTo>
                  <a:pt x="692896" y="68605"/>
                </a:lnTo>
                <a:close/>
              </a:path>
              <a:path w="1009650" h="239395">
                <a:moveTo>
                  <a:pt x="804768" y="72123"/>
                </a:moveTo>
                <a:lnTo>
                  <a:pt x="774109" y="72123"/>
                </a:lnTo>
                <a:lnTo>
                  <a:pt x="774109" y="239238"/>
                </a:lnTo>
                <a:lnTo>
                  <a:pt x="804768" y="239238"/>
                </a:lnTo>
                <a:lnTo>
                  <a:pt x="804768" y="166864"/>
                </a:lnTo>
                <a:lnTo>
                  <a:pt x="879354" y="166864"/>
                </a:lnTo>
                <a:lnTo>
                  <a:pt x="885106" y="159293"/>
                </a:lnTo>
                <a:lnTo>
                  <a:pt x="886064" y="157314"/>
                </a:lnTo>
                <a:lnTo>
                  <a:pt x="823197" y="157314"/>
                </a:lnTo>
                <a:lnTo>
                  <a:pt x="815993" y="154382"/>
                </a:lnTo>
                <a:lnTo>
                  <a:pt x="810297" y="148519"/>
                </a:lnTo>
                <a:lnTo>
                  <a:pt x="804601" y="142487"/>
                </a:lnTo>
                <a:lnTo>
                  <a:pt x="801753" y="135116"/>
                </a:lnTo>
                <a:lnTo>
                  <a:pt x="801753" y="117692"/>
                </a:lnTo>
                <a:lnTo>
                  <a:pt x="804601" y="110405"/>
                </a:lnTo>
                <a:lnTo>
                  <a:pt x="815993" y="98677"/>
                </a:lnTo>
                <a:lnTo>
                  <a:pt x="823197" y="95745"/>
                </a:lnTo>
                <a:lnTo>
                  <a:pt x="886375" y="95745"/>
                </a:lnTo>
                <a:lnTo>
                  <a:pt x="885389" y="93656"/>
                </a:lnTo>
                <a:lnTo>
                  <a:pt x="879837" y="86196"/>
                </a:lnTo>
                <a:lnTo>
                  <a:pt x="804768" y="86196"/>
                </a:lnTo>
                <a:lnTo>
                  <a:pt x="804768" y="72123"/>
                </a:lnTo>
                <a:close/>
              </a:path>
              <a:path w="1009650" h="239395">
                <a:moveTo>
                  <a:pt x="879354" y="166864"/>
                </a:moveTo>
                <a:lnTo>
                  <a:pt x="804768" y="166864"/>
                </a:lnTo>
                <a:lnTo>
                  <a:pt x="811742" y="174560"/>
                </a:lnTo>
                <a:lnTo>
                  <a:pt x="819846" y="180057"/>
                </a:lnTo>
                <a:lnTo>
                  <a:pt x="829082" y="183355"/>
                </a:lnTo>
                <a:lnTo>
                  <a:pt x="839448" y="184455"/>
                </a:lnTo>
                <a:lnTo>
                  <a:pt x="850835" y="183434"/>
                </a:lnTo>
                <a:lnTo>
                  <a:pt x="861122" y="180371"/>
                </a:lnTo>
                <a:lnTo>
                  <a:pt x="870311" y="175266"/>
                </a:lnTo>
                <a:lnTo>
                  <a:pt x="878399" y="168120"/>
                </a:lnTo>
                <a:lnTo>
                  <a:pt x="879354" y="166864"/>
                </a:lnTo>
                <a:close/>
              </a:path>
              <a:path w="1009650" h="239395">
                <a:moveTo>
                  <a:pt x="886375" y="95745"/>
                </a:moveTo>
                <a:lnTo>
                  <a:pt x="840621" y="95745"/>
                </a:lnTo>
                <a:lnTo>
                  <a:pt x="847824" y="98677"/>
                </a:lnTo>
                <a:lnTo>
                  <a:pt x="859217" y="110405"/>
                </a:lnTo>
                <a:lnTo>
                  <a:pt x="862065" y="117692"/>
                </a:lnTo>
                <a:lnTo>
                  <a:pt x="862065" y="135116"/>
                </a:lnTo>
                <a:lnTo>
                  <a:pt x="859217" y="142487"/>
                </a:lnTo>
                <a:lnTo>
                  <a:pt x="853521" y="148519"/>
                </a:lnTo>
                <a:lnTo>
                  <a:pt x="847824" y="154382"/>
                </a:lnTo>
                <a:lnTo>
                  <a:pt x="840621" y="157314"/>
                </a:lnTo>
                <a:lnTo>
                  <a:pt x="886064" y="157314"/>
                </a:lnTo>
                <a:lnTo>
                  <a:pt x="889897" y="149398"/>
                </a:lnTo>
                <a:lnTo>
                  <a:pt x="892771" y="138435"/>
                </a:lnTo>
                <a:lnTo>
                  <a:pt x="893729" y="126404"/>
                </a:lnTo>
                <a:lnTo>
                  <a:pt x="892802" y="114389"/>
                </a:lnTo>
                <a:lnTo>
                  <a:pt x="890022" y="103473"/>
                </a:lnTo>
                <a:lnTo>
                  <a:pt x="886375" y="95745"/>
                </a:lnTo>
                <a:close/>
              </a:path>
              <a:path w="1009650" h="239395">
                <a:moveTo>
                  <a:pt x="840202" y="68605"/>
                </a:moveTo>
                <a:lnTo>
                  <a:pt x="829411" y="69704"/>
                </a:lnTo>
                <a:lnTo>
                  <a:pt x="819909" y="73003"/>
                </a:lnTo>
                <a:lnTo>
                  <a:pt x="811695" y="78500"/>
                </a:lnTo>
                <a:lnTo>
                  <a:pt x="804768" y="86196"/>
                </a:lnTo>
                <a:lnTo>
                  <a:pt x="879837" y="86196"/>
                </a:lnTo>
                <a:lnTo>
                  <a:pt x="840202" y="68605"/>
                </a:lnTo>
                <a:close/>
              </a:path>
              <a:path w="1009650" h="239395">
                <a:moveTo>
                  <a:pt x="948088" y="72123"/>
                </a:moveTo>
                <a:lnTo>
                  <a:pt x="917430" y="72123"/>
                </a:lnTo>
                <a:lnTo>
                  <a:pt x="917430" y="180936"/>
                </a:lnTo>
                <a:lnTo>
                  <a:pt x="973470" y="180936"/>
                </a:lnTo>
                <a:lnTo>
                  <a:pt x="980648" y="180434"/>
                </a:lnTo>
                <a:lnTo>
                  <a:pt x="1007765" y="156811"/>
                </a:lnTo>
                <a:lnTo>
                  <a:pt x="948088" y="156811"/>
                </a:lnTo>
                <a:lnTo>
                  <a:pt x="948088" y="134948"/>
                </a:lnTo>
                <a:lnTo>
                  <a:pt x="1009198" y="134948"/>
                </a:lnTo>
                <a:lnTo>
                  <a:pt x="1006642" y="127744"/>
                </a:lnTo>
                <a:lnTo>
                  <a:pt x="971962" y="110823"/>
                </a:lnTo>
                <a:lnTo>
                  <a:pt x="948088" y="110823"/>
                </a:lnTo>
                <a:lnTo>
                  <a:pt x="948088" y="72123"/>
                </a:lnTo>
                <a:close/>
              </a:path>
              <a:path w="1009650" h="239395">
                <a:moveTo>
                  <a:pt x="1009198" y="134948"/>
                </a:moveTo>
                <a:lnTo>
                  <a:pt x="967857" y="134948"/>
                </a:lnTo>
                <a:lnTo>
                  <a:pt x="971376" y="135786"/>
                </a:lnTo>
                <a:lnTo>
                  <a:pt x="973721" y="137461"/>
                </a:lnTo>
                <a:lnTo>
                  <a:pt x="976402" y="139137"/>
                </a:lnTo>
                <a:lnTo>
                  <a:pt x="977742" y="141733"/>
                </a:lnTo>
                <a:lnTo>
                  <a:pt x="977742" y="149105"/>
                </a:lnTo>
                <a:lnTo>
                  <a:pt x="976402" y="152037"/>
                </a:lnTo>
                <a:lnTo>
                  <a:pt x="973721" y="154047"/>
                </a:lnTo>
                <a:lnTo>
                  <a:pt x="971376" y="155890"/>
                </a:lnTo>
                <a:lnTo>
                  <a:pt x="967606" y="156811"/>
                </a:lnTo>
                <a:lnTo>
                  <a:pt x="1007765" y="156811"/>
                </a:lnTo>
                <a:lnTo>
                  <a:pt x="1008683" y="153670"/>
                </a:lnTo>
                <a:lnTo>
                  <a:pt x="1009406" y="145252"/>
                </a:lnTo>
                <a:lnTo>
                  <a:pt x="1009406" y="135535"/>
                </a:lnTo>
                <a:lnTo>
                  <a:pt x="1009198" y="134948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3" name="object 16">
            <a:extLst>
              <a:ext uri="{FF2B5EF4-FFF2-40B4-BE49-F238E27FC236}">
                <a16:creationId xmlns:a16="http://schemas.microsoft.com/office/drawing/2014/main" id="{E84601BC-B89C-454F-91D5-0F2E20BE632E}"/>
              </a:ext>
            </a:extLst>
          </p:cNvPr>
          <p:cNvSpPr/>
          <p:nvPr/>
        </p:nvSpPr>
        <p:spPr>
          <a:xfrm>
            <a:off x="1093066" y="6526536"/>
            <a:ext cx="367906" cy="107032"/>
          </a:xfrm>
          <a:custGeom>
            <a:avLst/>
            <a:gdLst/>
            <a:ahLst/>
            <a:cxnLst/>
            <a:rect l="l" t="t" r="r" b="b"/>
            <a:pathLst>
              <a:path w="962660" h="233045">
                <a:moveTo>
                  <a:pt x="109567" y="151283"/>
                </a:moveTo>
                <a:lnTo>
                  <a:pt x="76898" y="151283"/>
                </a:lnTo>
                <a:lnTo>
                  <a:pt x="76898" y="174403"/>
                </a:lnTo>
                <a:lnTo>
                  <a:pt x="109567" y="174403"/>
                </a:lnTo>
                <a:lnTo>
                  <a:pt x="109567" y="151283"/>
                </a:lnTo>
                <a:close/>
              </a:path>
              <a:path w="962660" h="233045">
                <a:moveTo>
                  <a:pt x="114090" y="19601"/>
                </a:moveTo>
                <a:lnTo>
                  <a:pt x="72374" y="19601"/>
                </a:lnTo>
                <a:lnTo>
                  <a:pt x="58396" y="20386"/>
                </a:lnTo>
                <a:lnTo>
                  <a:pt x="14135" y="42187"/>
                </a:lnTo>
                <a:lnTo>
                  <a:pt x="0" y="85442"/>
                </a:lnTo>
                <a:lnTo>
                  <a:pt x="1570" y="102059"/>
                </a:lnTo>
                <a:lnTo>
                  <a:pt x="25130" y="138718"/>
                </a:lnTo>
                <a:lnTo>
                  <a:pt x="72374" y="151283"/>
                </a:lnTo>
                <a:lnTo>
                  <a:pt x="114090" y="151283"/>
                </a:lnTo>
                <a:lnTo>
                  <a:pt x="151691" y="144215"/>
                </a:lnTo>
                <a:lnTo>
                  <a:pt x="175903" y="123137"/>
                </a:lnTo>
                <a:lnTo>
                  <a:pt x="71872" y="123137"/>
                </a:lnTo>
                <a:lnTo>
                  <a:pt x="64490" y="122697"/>
                </a:lnTo>
                <a:lnTo>
                  <a:pt x="34522" y="94803"/>
                </a:lnTo>
                <a:lnTo>
                  <a:pt x="33674" y="85442"/>
                </a:lnTo>
                <a:lnTo>
                  <a:pt x="34522" y="75798"/>
                </a:lnTo>
                <a:lnTo>
                  <a:pt x="64678" y="48187"/>
                </a:lnTo>
                <a:lnTo>
                  <a:pt x="71872" y="47747"/>
                </a:lnTo>
                <a:lnTo>
                  <a:pt x="175903" y="47747"/>
                </a:lnTo>
                <a:lnTo>
                  <a:pt x="172329" y="42187"/>
                </a:lnTo>
                <a:lnTo>
                  <a:pt x="161335" y="32166"/>
                </a:lnTo>
                <a:lnTo>
                  <a:pt x="151691" y="26669"/>
                </a:lnTo>
                <a:lnTo>
                  <a:pt x="140603" y="22742"/>
                </a:lnTo>
                <a:lnTo>
                  <a:pt x="128069" y="20386"/>
                </a:lnTo>
                <a:lnTo>
                  <a:pt x="114090" y="19601"/>
                </a:lnTo>
                <a:close/>
              </a:path>
              <a:path w="962660" h="233045">
                <a:moveTo>
                  <a:pt x="109567" y="47747"/>
                </a:moveTo>
                <a:lnTo>
                  <a:pt x="76898" y="47747"/>
                </a:lnTo>
                <a:lnTo>
                  <a:pt x="76898" y="123137"/>
                </a:lnTo>
                <a:lnTo>
                  <a:pt x="109567" y="123137"/>
                </a:lnTo>
                <a:lnTo>
                  <a:pt x="109567" y="47747"/>
                </a:lnTo>
                <a:close/>
              </a:path>
              <a:path w="962660" h="233045">
                <a:moveTo>
                  <a:pt x="175903" y="47747"/>
                </a:moveTo>
                <a:lnTo>
                  <a:pt x="114593" y="47747"/>
                </a:lnTo>
                <a:lnTo>
                  <a:pt x="121896" y="48187"/>
                </a:lnTo>
                <a:lnTo>
                  <a:pt x="128477" y="49506"/>
                </a:lnTo>
                <a:lnTo>
                  <a:pt x="152791" y="85442"/>
                </a:lnTo>
                <a:lnTo>
                  <a:pt x="151958" y="94991"/>
                </a:lnTo>
                <a:lnTo>
                  <a:pt x="122085" y="122697"/>
                </a:lnTo>
                <a:lnTo>
                  <a:pt x="114593" y="123137"/>
                </a:lnTo>
                <a:lnTo>
                  <a:pt x="175903" y="123137"/>
                </a:lnTo>
                <a:lnTo>
                  <a:pt x="180183" y="116478"/>
                </a:lnTo>
                <a:lnTo>
                  <a:pt x="184894" y="102059"/>
                </a:lnTo>
                <a:lnTo>
                  <a:pt x="186465" y="85442"/>
                </a:lnTo>
                <a:lnTo>
                  <a:pt x="184894" y="68825"/>
                </a:lnTo>
                <a:lnTo>
                  <a:pt x="180183" y="54406"/>
                </a:lnTo>
                <a:lnTo>
                  <a:pt x="175903" y="47747"/>
                </a:lnTo>
                <a:close/>
              </a:path>
              <a:path w="962660" h="233045">
                <a:moveTo>
                  <a:pt x="109567" y="0"/>
                </a:moveTo>
                <a:lnTo>
                  <a:pt x="76898" y="0"/>
                </a:lnTo>
                <a:lnTo>
                  <a:pt x="76898" y="19601"/>
                </a:lnTo>
                <a:lnTo>
                  <a:pt x="109567" y="19601"/>
                </a:lnTo>
                <a:lnTo>
                  <a:pt x="109567" y="0"/>
                </a:lnTo>
                <a:close/>
              </a:path>
              <a:path w="962660" h="233045">
                <a:moveTo>
                  <a:pt x="264137" y="62071"/>
                </a:moveTo>
                <a:lnTo>
                  <a:pt x="223175" y="77400"/>
                </a:lnTo>
                <a:lnTo>
                  <a:pt x="206589" y="120121"/>
                </a:lnTo>
                <a:lnTo>
                  <a:pt x="207657" y="132671"/>
                </a:lnTo>
                <a:lnTo>
                  <a:pt x="232316" y="169298"/>
                </a:lnTo>
                <a:lnTo>
                  <a:pt x="265393" y="177921"/>
                </a:lnTo>
                <a:lnTo>
                  <a:pt x="274273" y="177921"/>
                </a:lnTo>
                <a:lnTo>
                  <a:pt x="309371" y="159492"/>
                </a:lnTo>
                <a:lnTo>
                  <a:pt x="313658" y="153796"/>
                </a:lnTo>
                <a:lnTo>
                  <a:pt x="255844" y="153796"/>
                </a:lnTo>
                <a:lnTo>
                  <a:pt x="248556" y="150361"/>
                </a:lnTo>
                <a:lnTo>
                  <a:pt x="243530" y="143493"/>
                </a:lnTo>
                <a:lnTo>
                  <a:pt x="240012" y="138634"/>
                </a:lnTo>
                <a:lnTo>
                  <a:pt x="238296" y="132671"/>
                </a:lnTo>
                <a:lnTo>
                  <a:pt x="238253" y="125148"/>
                </a:lnTo>
                <a:lnTo>
                  <a:pt x="319674" y="125148"/>
                </a:lnTo>
                <a:lnTo>
                  <a:pt x="319674" y="122635"/>
                </a:lnTo>
                <a:lnTo>
                  <a:pt x="318858" y="109787"/>
                </a:lnTo>
                <a:lnTo>
                  <a:pt x="317946" y="105546"/>
                </a:lnTo>
                <a:lnTo>
                  <a:pt x="239258" y="105546"/>
                </a:lnTo>
                <a:lnTo>
                  <a:pt x="240431" y="98677"/>
                </a:lnTo>
                <a:lnTo>
                  <a:pt x="243446" y="93316"/>
                </a:lnTo>
                <a:lnTo>
                  <a:pt x="248305" y="89463"/>
                </a:lnTo>
                <a:lnTo>
                  <a:pt x="253331" y="85609"/>
                </a:lnTo>
                <a:lnTo>
                  <a:pt x="258859" y="83683"/>
                </a:lnTo>
                <a:lnTo>
                  <a:pt x="309138" y="83683"/>
                </a:lnTo>
                <a:lnTo>
                  <a:pt x="306607" y="79913"/>
                </a:lnTo>
                <a:lnTo>
                  <a:pt x="298392" y="72107"/>
                </a:lnTo>
                <a:lnTo>
                  <a:pt x="288576" y="66532"/>
                </a:lnTo>
                <a:lnTo>
                  <a:pt x="277157" y="63186"/>
                </a:lnTo>
                <a:lnTo>
                  <a:pt x="264137" y="62071"/>
                </a:lnTo>
                <a:close/>
              </a:path>
              <a:path w="962660" h="233045">
                <a:moveTo>
                  <a:pt x="290775" y="139472"/>
                </a:moveTo>
                <a:lnTo>
                  <a:pt x="286078" y="145739"/>
                </a:lnTo>
                <a:lnTo>
                  <a:pt x="280283" y="150215"/>
                </a:lnTo>
                <a:lnTo>
                  <a:pt x="273388" y="152901"/>
                </a:lnTo>
                <a:lnTo>
                  <a:pt x="265393" y="153796"/>
                </a:lnTo>
                <a:lnTo>
                  <a:pt x="313658" y="153796"/>
                </a:lnTo>
                <a:lnTo>
                  <a:pt x="316156" y="150026"/>
                </a:lnTo>
                <a:lnTo>
                  <a:pt x="317748" y="147011"/>
                </a:lnTo>
                <a:lnTo>
                  <a:pt x="318920" y="143995"/>
                </a:lnTo>
                <a:lnTo>
                  <a:pt x="290775" y="139472"/>
                </a:lnTo>
                <a:close/>
              </a:path>
              <a:path w="962660" h="233045">
                <a:moveTo>
                  <a:pt x="309138" y="83683"/>
                </a:moveTo>
                <a:lnTo>
                  <a:pt x="271089" y="83683"/>
                </a:lnTo>
                <a:lnTo>
                  <a:pt x="276618" y="85609"/>
                </a:lnTo>
                <a:lnTo>
                  <a:pt x="281477" y="89463"/>
                </a:lnTo>
                <a:lnTo>
                  <a:pt x="286503" y="93148"/>
                </a:lnTo>
                <a:lnTo>
                  <a:pt x="289529" y="98384"/>
                </a:lnTo>
                <a:lnTo>
                  <a:pt x="289630" y="98677"/>
                </a:lnTo>
                <a:lnTo>
                  <a:pt x="290775" y="105546"/>
                </a:lnTo>
                <a:lnTo>
                  <a:pt x="317946" y="105546"/>
                </a:lnTo>
                <a:lnTo>
                  <a:pt x="316407" y="98384"/>
                </a:lnTo>
                <a:lnTo>
                  <a:pt x="312324" y="88426"/>
                </a:lnTo>
                <a:lnTo>
                  <a:pt x="309138" y="83683"/>
                </a:lnTo>
                <a:close/>
              </a:path>
              <a:path w="962660" h="233045">
                <a:moveTo>
                  <a:pt x="391411" y="65589"/>
                </a:moveTo>
                <a:lnTo>
                  <a:pt x="343412" y="65589"/>
                </a:lnTo>
                <a:lnTo>
                  <a:pt x="343412" y="174403"/>
                </a:lnTo>
                <a:lnTo>
                  <a:pt x="409337" y="174403"/>
                </a:lnTo>
                <a:lnTo>
                  <a:pt x="417463" y="172057"/>
                </a:lnTo>
                <a:lnTo>
                  <a:pt x="434688" y="150278"/>
                </a:lnTo>
                <a:lnTo>
                  <a:pt x="374071" y="150278"/>
                </a:lnTo>
                <a:lnTo>
                  <a:pt x="374071" y="128414"/>
                </a:lnTo>
                <a:lnTo>
                  <a:pt x="432829" y="128414"/>
                </a:lnTo>
                <a:lnTo>
                  <a:pt x="432624" y="127912"/>
                </a:lnTo>
                <a:lnTo>
                  <a:pt x="427096" y="122886"/>
                </a:lnTo>
                <a:lnTo>
                  <a:pt x="422907" y="119200"/>
                </a:lnTo>
                <a:lnTo>
                  <a:pt x="418133" y="116855"/>
                </a:lnTo>
                <a:lnTo>
                  <a:pt x="412772" y="115849"/>
                </a:lnTo>
                <a:lnTo>
                  <a:pt x="417630" y="113839"/>
                </a:lnTo>
                <a:lnTo>
                  <a:pt x="421316" y="110823"/>
                </a:lnTo>
                <a:lnTo>
                  <a:pt x="422572" y="108813"/>
                </a:lnTo>
                <a:lnTo>
                  <a:pt x="374071" y="108813"/>
                </a:lnTo>
                <a:lnTo>
                  <a:pt x="374071" y="89714"/>
                </a:lnTo>
                <a:lnTo>
                  <a:pt x="427850" y="89714"/>
                </a:lnTo>
                <a:lnTo>
                  <a:pt x="427850" y="84604"/>
                </a:lnTo>
                <a:lnTo>
                  <a:pt x="399531" y="65997"/>
                </a:lnTo>
                <a:lnTo>
                  <a:pt x="391411" y="65589"/>
                </a:lnTo>
                <a:close/>
              </a:path>
              <a:path w="962660" h="233045">
                <a:moveTo>
                  <a:pt x="432829" y="128414"/>
                </a:moveTo>
                <a:lnTo>
                  <a:pt x="393840" y="128414"/>
                </a:lnTo>
                <a:lnTo>
                  <a:pt x="397358" y="129252"/>
                </a:lnTo>
                <a:lnTo>
                  <a:pt x="399704" y="130927"/>
                </a:lnTo>
                <a:lnTo>
                  <a:pt x="402385" y="132603"/>
                </a:lnTo>
                <a:lnTo>
                  <a:pt x="403725" y="135200"/>
                </a:lnTo>
                <a:lnTo>
                  <a:pt x="403725" y="142571"/>
                </a:lnTo>
                <a:lnTo>
                  <a:pt x="402385" y="145503"/>
                </a:lnTo>
                <a:lnTo>
                  <a:pt x="399704" y="147513"/>
                </a:lnTo>
                <a:lnTo>
                  <a:pt x="397358" y="149356"/>
                </a:lnTo>
                <a:lnTo>
                  <a:pt x="393589" y="150278"/>
                </a:lnTo>
                <a:lnTo>
                  <a:pt x="434688" y="150278"/>
                </a:lnTo>
                <a:lnTo>
                  <a:pt x="435389" y="143241"/>
                </a:lnTo>
                <a:lnTo>
                  <a:pt x="435389" y="134697"/>
                </a:lnTo>
                <a:lnTo>
                  <a:pt x="432829" y="128414"/>
                </a:lnTo>
                <a:close/>
              </a:path>
              <a:path w="962660" h="233045">
                <a:moveTo>
                  <a:pt x="427850" y="89714"/>
                </a:moveTo>
                <a:lnTo>
                  <a:pt x="391997" y="89714"/>
                </a:lnTo>
                <a:lnTo>
                  <a:pt x="395013" y="90300"/>
                </a:lnTo>
                <a:lnTo>
                  <a:pt x="399034" y="93148"/>
                </a:lnTo>
                <a:lnTo>
                  <a:pt x="400207" y="95745"/>
                </a:lnTo>
                <a:lnTo>
                  <a:pt x="400207" y="102614"/>
                </a:lnTo>
                <a:lnTo>
                  <a:pt x="398866" y="105127"/>
                </a:lnTo>
                <a:lnTo>
                  <a:pt x="394008" y="108143"/>
                </a:lnTo>
                <a:lnTo>
                  <a:pt x="391327" y="108813"/>
                </a:lnTo>
                <a:lnTo>
                  <a:pt x="422572" y="108813"/>
                </a:lnTo>
                <a:lnTo>
                  <a:pt x="423829" y="106803"/>
                </a:lnTo>
                <a:lnTo>
                  <a:pt x="426509" y="102614"/>
                </a:lnTo>
                <a:lnTo>
                  <a:pt x="427850" y="98175"/>
                </a:lnTo>
                <a:lnTo>
                  <a:pt x="427850" y="89714"/>
                </a:lnTo>
                <a:close/>
              </a:path>
              <a:path w="962660" h="233045">
                <a:moveTo>
                  <a:pt x="488678" y="65589"/>
                </a:moveTo>
                <a:lnTo>
                  <a:pt x="458020" y="65589"/>
                </a:lnTo>
                <a:lnTo>
                  <a:pt x="458020" y="232704"/>
                </a:lnTo>
                <a:lnTo>
                  <a:pt x="488678" y="232704"/>
                </a:lnTo>
                <a:lnTo>
                  <a:pt x="488678" y="160330"/>
                </a:lnTo>
                <a:lnTo>
                  <a:pt x="563264" y="160330"/>
                </a:lnTo>
                <a:lnTo>
                  <a:pt x="569016" y="152759"/>
                </a:lnTo>
                <a:lnTo>
                  <a:pt x="569974" y="150780"/>
                </a:lnTo>
                <a:lnTo>
                  <a:pt x="507107" y="150780"/>
                </a:lnTo>
                <a:lnTo>
                  <a:pt x="499903" y="147848"/>
                </a:lnTo>
                <a:lnTo>
                  <a:pt x="494207" y="141985"/>
                </a:lnTo>
                <a:lnTo>
                  <a:pt x="488511" y="135953"/>
                </a:lnTo>
                <a:lnTo>
                  <a:pt x="485663" y="128582"/>
                </a:lnTo>
                <a:lnTo>
                  <a:pt x="485663" y="111158"/>
                </a:lnTo>
                <a:lnTo>
                  <a:pt x="488511" y="103871"/>
                </a:lnTo>
                <a:lnTo>
                  <a:pt x="499903" y="92143"/>
                </a:lnTo>
                <a:lnTo>
                  <a:pt x="507107" y="89211"/>
                </a:lnTo>
                <a:lnTo>
                  <a:pt x="570285" y="89211"/>
                </a:lnTo>
                <a:lnTo>
                  <a:pt x="569299" y="87122"/>
                </a:lnTo>
                <a:lnTo>
                  <a:pt x="563747" y="79662"/>
                </a:lnTo>
                <a:lnTo>
                  <a:pt x="488678" y="79662"/>
                </a:lnTo>
                <a:lnTo>
                  <a:pt x="488678" y="65589"/>
                </a:lnTo>
                <a:close/>
              </a:path>
              <a:path w="962660" h="233045">
                <a:moveTo>
                  <a:pt x="563264" y="160330"/>
                </a:moveTo>
                <a:lnTo>
                  <a:pt x="488678" y="160330"/>
                </a:lnTo>
                <a:lnTo>
                  <a:pt x="495652" y="168026"/>
                </a:lnTo>
                <a:lnTo>
                  <a:pt x="503756" y="173523"/>
                </a:lnTo>
                <a:lnTo>
                  <a:pt x="512992" y="176821"/>
                </a:lnTo>
                <a:lnTo>
                  <a:pt x="523358" y="177921"/>
                </a:lnTo>
                <a:lnTo>
                  <a:pt x="534745" y="176900"/>
                </a:lnTo>
                <a:lnTo>
                  <a:pt x="545033" y="173837"/>
                </a:lnTo>
                <a:lnTo>
                  <a:pt x="554221" y="168733"/>
                </a:lnTo>
                <a:lnTo>
                  <a:pt x="562310" y="161586"/>
                </a:lnTo>
                <a:lnTo>
                  <a:pt x="563264" y="160330"/>
                </a:lnTo>
                <a:close/>
              </a:path>
              <a:path w="962660" h="233045">
                <a:moveTo>
                  <a:pt x="570285" y="89211"/>
                </a:moveTo>
                <a:lnTo>
                  <a:pt x="524531" y="89211"/>
                </a:lnTo>
                <a:lnTo>
                  <a:pt x="531735" y="92143"/>
                </a:lnTo>
                <a:lnTo>
                  <a:pt x="543127" y="103871"/>
                </a:lnTo>
                <a:lnTo>
                  <a:pt x="545975" y="111158"/>
                </a:lnTo>
                <a:lnTo>
                  <a:pt x="545975" y="128582"/>
                </a:lnTo>
                <a:lnTo>
                  <a:pt x="543127" y="135953"/>
                </a:lnTo>
                <a:lnTo>
                  <a:pt x="537431" y="141985"/>
                </a:lnTo>
                <a:lnTo>
                  <a:pt x="531735" y="147848"/>
                </a:lnTo>
                <a:lnTo>
                  <a:pt x="524531" y="150780"/>
                </a:lnTo>
                <a:lnTo>
                  <a:pt x="569974" y="150780"/>
                </a:lnTo>
                <a:lnTo>
                  <a:pt x="573807" y="142864"/>
                </a:lnTo>
                <a:lnTo>
                  <a:pt x="576681" y="131901"/>
                </a:lnTo>
                <a:lnTo>
                  <a:pt x="577639" y="119870"/>
                </a:lnTo>
                <a:lnTo>
                  <a:pt x="576712" y="107855"/>
                </a:lnTo>
                <a:lnTo>
                  <a:pt x="573932" y="96939"/>
                </a:lnTo>
                <a:lnTo>
                  <a:pt x="570285" y="89211"/>
                </a:lnTo>
                <a:close/>
              </a:path>
              <a:path w="962660" h="233045">
                <a:moveTo>
                  <a:pt x="524112" y="62071"/>
                </a:moveTo>
                <a:lnTo>
                  <a:pt x="513322" y="63170"/>
                </a:lnTo>
                <a:lnTo>
                  <a:pt x="503819" y="66469"/>
                </a:lnTo>
                <a:lnTo>
                  <a:pt x="495605" y="71966"/>
                </a:lnTo>
                <a:lnTo>
                  <a:pt x="488678" y="79662"/>
                </a:lnTo>
                <a:lnTo>
                  <a:pt x="563747" y="79662"/>
                </a:lnTo>
                <a:lnTo>
                  <a:pt x="524112" y="62071"/>
                </a:lnTo>
                <a:close/>
              </a:path>
              <a:path w="962660" h="233045">
                <a:moveTo>
                  <a:pt x="649841" y="62071"/>
                </a:moveTo>
                <a:lnTo>
                  <a:pt x="610889" y="78657"/>
                </a:lnTo>
                <a:lnTo>
                  <a:pt x="595811" y="119870"/>
                </a:lnTo>
                <a:lnTo>
                  <a:pt x="596769" y="131587"/>
                </a:lnTo>
                <a:lnTo>
                  <a:pt x="619496" y="168450"/>
                </a:lnTo>
                <a:lnTo>
                  <a:pt x="651349" y="177921"/>
                </a:lnTo>
                <a:lnTo>
                  <a:pt x="661354" y="176821"/>
                </a:lnTo>
                <a:lnTo>
                  <a:pt x="670259" y="173523"/>
                </a:lnTo>
                <a:lnTo>
                  <a:pt x="678065" y="168026"/>
                </a:lnTo>
                <a:lnTo>
                  <a:pt x="684772" y="160330"/>
                </a:lnTo>
                <a:lnTo>
                  <a:pt x="715431" y="160330"/>
                </a:lnTo>
                <a:lnTo>
                  <a:pt x="715431" y="150780"/>
                </a:lnTo>
                <a:lnTo>
                  <a:pt x="648920" y="150780"/>
                </a:lnTo>
                <a:lnTo>
                  <a:pt x="641716" y="147848"/>
                </a:lnTo>
                <a:lnTo>
                  <a:pt x="636019" y="141985"/>
                </a:lnTo>
                <a:lnTo>
                  <a:pt x="630323" y="135953"/>
                </a:lnTo>
                <a:lnTo>
                  <a:pt x="627475" y="128582"/>
                </a:lnTo>
                <a:lnTo>
                  <a:pt x="627475" y="111158"/>
                </a:lnTo>
                <a:lnTo>
                  <a:pt x="630323" y="103871"/>
                </a:lnTo>
                <a:lnTo>
                  <a:pt x="641716" y="92143"/>
                </a:lnTo>
                <a:lnTo>
                  <a:pt x="648920" y="89211"/>
                </a:lnTo>
                <a:lnTo>
                  <a:pt x="715431" y="89211"/>
                </a:lnTo>
                <a:lnTo>
                  <a:pt x="715431" y="79662"/>
                </a:lnTo>
                <a:lnTo>
                  <a:pt x="684772" y="79662"/>
                </a:lnTo>
                <a:lnTo>
                  <a:pt x="678348" y="71966"/>
                </a:lnTo>
                <a:lnTo>
                  <a:pt x="670385" y="66469"/>
                </a:lnTo>
                <a:lnTo>
                  <a:pt x="660883" y="63170"/>
                </a:lnTo>
                <a:lnTo>
                  <a:pt x="649841" y="62071"/>
                </a:lnTo>
                <a:close/>
              </a:path>
              <a:path w="962660" h="233045">
                <a:moveTo>
                  <a:pt x="715431" y="160330"/>
                </a:moveTo>
                <a:lnTo>
                  <a:pt x="684772" y="160330"/>
                </a:lnTo>
                <a:lnTo>
                  <a:pt x="684772" y="174403"/>
                </a:lnTo>
                <a:lnTo>
                  <a:pt x="715431" y="174403"/>
                </a:lnTo>
                <a:lnTo>
                  <a:pt x="715431" y="160330"/>
                </a:lnTo>
                <a:close/>
              </a:path>
              <a:path w="962660" h="233045">
                <a:moveTo>
                  <a:pt x="715431" y="89211"/>
                </a:moveTo>
                <a:lnTo>
                  <a:pt x="666343" y="89211"/>
                </a:lnTo>
                <a:lnTo>
                  <a:pt x="673547" y="92143"/>
                </a:lnTo>
                <a:lnTo>
                  <a:pt x="684939" y="103871"/>
                </a:lnTo>
                <a:lnTo>
                  <a:pt x="687787" y="111158"/>
                </a:lnTo>
                <a:lnTo>
                  <a:pt x="687787" y="128582"/>
                </a:lnTo>
                <a:lnTo>
                  <a:pt x="684939" y="135953"/>
                </a:lnTo>
                <a:lnTo>
                  <a:pt x="679243" y="141985"/>
                </a:lnTo>
                <a:lnTo>
                  <a:pt x="673547" y="147848"/>
                </a:lnTo>
                <a:lnTo>
                  <a:pt x="666343" y="150780"/>
                </a:lnTo>
                <a:lnTo>
                  <a:pt x="715431" y="150780"/>
                </a:lnTo>
                <a:lnTo>
                  <a:pt x="715431" y="89211"/>
                </a:lnTo>
                <a:close/>
              </a:path>
              <a:path w="962660" h="233045">
                <a:moveTo>
                  <a:pt x="715431" y="65589"/>
                </a:moveTo>
                <a:lnTo>
                  <a:pt x="684772" y="65589"/>
                </a:lnTo>
                <a:lnTo>
                  <a:pt x="684772" y="79662"/>
                </a:lnTo>
                <a:lnTo>
                  <a:pt x="715431" y="79662"/>
                </a:lnTo>
                <a:lnTo>
                  <a:pt x="715431" y="65589"/>
                </a:lnTo>
                <a:close/>
              </a:path>
              <a:path w="962660" h="233045">
                <a:moveTo>
                  <a:pt x="732095" y="148267"/>
                </a:moveTo>
                <a:lnTo>
                  <a:pt x="732095" y="174403"/>
                </a:lnTo>
                <a:lnTo>
                  <a:pt x="734776" y="175073"/>
                </a:lnTo>
                <a:lnTo>
                  <a:pt x="737791" y="175408"/>
                </a:lnTo>
                <a:lnTo>
                  <a:pt x="741142" y="175408"/>
                </a:lnTo>
                <a:lnTo>
                  <a:pt x="775052" y="157691"/>
                </a:lnTo>
                <a:lnTo>
                  <a:pt x="778608" y="148770"/>
                </a:lnTo>
                <a:lnTo>
                  <a:pt x="735697" y="148770"/>
                </a:lnTo>
                <a:lnTo>
                  <a:pt x="734105" y="148602"/>
                </a:lnTo>
                <a:lnTo>
                  <a:pt x="732095" y="148267"/>
                </a:lnTo>
                <a:close/>
              </a:path>
              <a:path w="962660" h="233045">
                <a:moveTo>
                  <a:pt x="841160" y="91724"/>
                </a:moveTo>
                <a:lnTo>
                  <a:pt x="810501" y="91724"/>
                </a:lnTo>
                <a:lnTo>
                  <a:pt x="810501" y="174403"/>
                </a:lnTo>
                <a:lnTo>
                  <a:pt x="841160" y="174403"/>
                </a:lnTo>
                <a:lnTo>
                  <a:pt x="841160" y="91724"/>
                </a:lnTo>
                <a:close/>
              </a:path>
              <a:path w="962660" h="233045">
                <a:moveTo>
                  <a:pt x="841160" y="65589"/>
                </a:moveTo>
                <a:lnTo>
                  <a:pt x="753204" y="65589"/>
                </a:lnTo>
                <a:lnTo>
                  <a:pt x="753204" y="135870"/>
                </a:lnTo>
                <a:lnTo>
                  <a:pt x="751948" y="140477"/>
                </a:lnTo>
                <a:lnTo>
                  <a:pt x="749435" y="143493"/>
                </a:lnTo>
                <a:lnTo>
                  <a:pt x="746587" y="147011"/>
                </a:lnTo>
                <a:lnTo>
                  <a:pt x="742398" y="148770"/>
                </a:lnTo>
                <a:lnTo>
                  <a:pt x="778608" y="148770"/>
                </a:lnTo>
                <a:lnTo>
                  <a:pt x="780203" y="141608"/>
                </a:lnTo>
                <a:lnTo>
                  <a:pt x="780847" y="131681"/>
                </a:lnTo>
                <a:lnTo>
                  <a:pt x="780847" y="91724"/>
                </a:lnTo>
                <a:lnTo>
                  <a:pt x="841160" y="91724"/>
                </a:lnTo>
                <a:lnTo>
                  <a:pt x="841160" y="65589"/>
                </a:lnTo>
                <a:close/>
              </a:path>
              <a:path w="962660" h="233045">
                <a:moveTo>
                  <a:pt x="900969" y="65589"/>
                </a:moveTo>
                <a:lnTo>
                  <a:pt x="870311" y="65589"/>
                </a:lnTo>
                <a:lnTo>
                  <a:pt x="870311" y="174403"/>
                </a:lnTo>
                <a:lnTo>
                  <a:pt x="926351" y="174403"/>
                </a:lnTo>
                <a:lnTo>
                  <a:pt x="933529" y="173900"/>
                </a:lnTo>
                <a:lnTo>
                  <a:pt x="960646" y="150278"/>
                </a:lnTo>
                <a:lnTo>
                  <a:pt x="900969" y="150278"/>
                </a:lnTo>
                <a:lnTo>
                  <a:pt x="900969" y="128414"/>
                </a:lnTo>
                <a:lnTo>
                  <a:pt x="962079" y="128414"/>
                </a:lnTo>
                <a:lnTo>
                  <a:pt x="959523" y="121210"/>
                </a:lnTo>
                <a:lnTo>
                  <a:pt x="924843" y="104290"/>
                </a:lnTo>
                <a:lnTo>
                  <a:pt x="900969" y="104290"/>
                </a:lnTo>
                <a:lnTo>
                  <a:pt x="900969" y="65589"/>
                </a:lnTo>
                <a:close/>
              </a:path>
              <a:path w="962660" h="233045">
                <a:moveTo>
                  <a:pt x="962079" y="128414"/>
                </a:moveTo>
                <a:lnTo>
                  <a:pt x="920738" y="128414"/>
                </a:lnTo>
                <a:lnTo>
                  <a:pt x="924257" y="129252"/>
                </a:lnTo>
                <a:lnTo>
                  <a:pt x="926602" y="130927"/>
                </a:lnTo>
                <a:lnTo>
                  <a:pt x="929283" y="132603"/>
                </a:lnTo>
                <a:lnTo>
                  <a:pt x="930623" y="135200"/>
                </a:lnTo>
                <a:lnTo>
                  <a:pt x="930623" y="142571"/>
                </a:lnTo>
                <a:lnTo>
                  <a:pt x="929283" y="145503"/>
                </a:lnTo>
                <a:lnTo>
                  <a:pt x="926602" y="147513"/>
                </a:lnTo>
                <a:lnTo>
                  <a:pt x="924257" y="149356"/>
                </a:lnTo>
                <a:lnTo>
                  <a:pt x="920487" y="150278"/>
                </a:lnTo>
                <a:lnTo>
                  <a:pt x="960646" y="150278"/>
                </a:lnTo>
                <a:lnTo>
                  <a:pt x="961564" y="147136"/>
                </a:lnTo>
                <a:lnTo>
                  <a:pt x="962287" y="138718"/>
                </a:lnTo>
                <a:lnTo>
                  <a:pt x="962287" y="129001"/>
                </a:lnTo>
                <a:lnTo>
                  <a:pt x="962079" y="128414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4" name="object 17">
            <a:extLst>
              <a:ext uri="{FF2B5EF4-FFF2-40B4-BE49-F238E27FC236}">
                <a16:creationId xmlns:a16="http://schemas.microsoft.com/office/drawing/2014/main" id="{F089D9AF-DDDF-4402-81F4-B9F0DB67A5A3}"/>
              </a:ext>
            </a:extLst>
          </p:cNvPr>
          <p:cNvSpPr/>
          <p:nvPr/>
        </p:nvSpPr>
        <p:spPr>
          <a:xfrm>
            <a:off x="4698531" y="6526536"/>
            <a:ext cx="351646" cy="109948"/>
          </a:xfrm>
          <a:custGeom>
            <a:avLst/>
            <a:gdLst/>
            <a:ahLst/>
            <a:cxnLst/>
            <a:rect l="l" t="t" r="r" b="b"/>
            <a:pathLst>
              <a:path w="920115" h="239395">
                <a:moveTo>
                  <a:pt x="89463" y="9549"/>
                </a:moveTo>
                <a:lnTo>
                  <a:pt x="38339" y="23402"/>
                </a:lnTo>
                <a:lnTo>
                  <a:pt x="6219" y="62259"/>
                </a:lnTo>
                <a:lnTo>
                  <a:pt x="0" y="97253"/>
                </a:lnTo>
                <a:lnTo>
                  <a:pt x="1554" y="115614"/>
                </a:lnTo>
                <a:lnTo>
                  <a:pt x="24878" y="160330"/>
                </a:lnTo>
                <a:lnTo>
                  <a:pt x="70631" y="183182"/>
                </a:lnTo>
                <a:lnTo>
                  <a:pt x="89463" y="184706"/>
                </a:lnTo>
                <a:lnTo>
                  <a:pt x="108279" y="183182"/>
                </a:lnTo>
                <a:lnTo>
                  <a:pt x="125273" y="178612"/>
                </a:lnTo>
                <a:lnTo>
                  <a:pt x="140445" y="170994"/>
                </a:lnTo>
                <a:lnTo>
                  <a:pt x="153796" y="160330"/>
                </a:lnTo>
                <a:lnTo>
                  <a:pt x="158199" y="155052"/>
                </a:lnTo>
                <a:lnTo>
                  <a:pt x="89463" y="155052"/>
                </a:lnTo>
                <a:lnTo>
                  <a:pt x="77714" y="154047"/>
                </a:lnTo>
                <a:lnTo>
                  <a:pt x="42438" y="130236"/>
                </a:lnTo>
                <a:lnTo>
                  <a:pt x="33674" y="97253"/>
                </a:lnTo>
                <a:lnTo>
                  <a:pt x="34648" y="85128"/>
                </a:lnTo>
                <a:lnTo>
                  <a:pt x="57705" y="48391"/>
                </a:lnTo>
                <a:lnTo>
                  <a:pt x="89463" y="39203"/>
                </a:lnTo>
                <a:lnTo>
                  <a:pt x="157989" y="39203"/>
                </a:lnTo>
                <a:lnTo>
                  <a:pt x="153796" y="34176"/>
                </a:lnTo>
                <a:lnTo>
                  <a:pt x="140445" y="23402"/>
                </a:lnTo>
                <a:lnTo>
                  <a:pt x="125273" y="15706"/>
                </a:lnTo>
                <a:lnTo>
                  <a:pt x="108279" y="11088"/>
                </a:lnTo>
                <a:lnTo>
                  <a:pt x="89463" y="9549"/>
                </a:lnTo>
                <a:close/>
              </a:path>
              <a:path w="920115" h="239395">
                <a:moveTo>
                  <a:pt x="157989" y="39203"/>
                </a:moveTo>
                <a:lnTo>
                  <a:pt x="89463" y="39203"/>
                </a:lnTo>
                <a:lnTo>
                  <a:pt x="101101" y="40223"/>
                </a:lnTo>
                <a:lnTo>
                  <a:pt x="111640" y="43286"/>
                </a:lnTo>
                <a:lnTo>
                  <a:pt x="141294" y="74133"/>
                </a:lnTo>
                <a:lnTo>
                  <a:pt x="145252" y="97253"/>
                </a:lnTo>
                <a:lnTo>
                  <a:pt x="144278" y="109378"/>
                </a:lnTo>
                <a:lnTo>
                  <a:pt x="121315" y="146006"/>
                </a:lnTo>
                <a:lnTo>
                  <a:pt x="89463" y="155052"/>
                </a:lnTo>
                <a:lnTo>
                  <a:pt x="158199" y="155052"/>
                </a:lnTo>
                <a:lnTo>
                  <a:pt x="164790" y="147152"/>
                </a:lnTo>
                <a:lnTo>
                  <a:pt x="172643" y="132247"/>
                </a:lnTo>
                <a:lnTo>
                  <a:pt x="177355" y="115614"/>
                </a:lnTo>
                <a:lnTo>
                  <a:pt x="178926" y="97253"/>
                </a:lnTo>
                <a:lnTo>
                  <a:pt x="177355" y="78892"/>
                </a:lnTo>
                <a:lnTo>
                  <a:pt x="172643" y="62259"/>
                </a:lnTo>
                <a:lnTo>
                  <a:pt x="164790" y="47354"/>
                </a:lnTo>
                <a:lnTo>
                  <a:pt x="157989" y="39203"/>
                </a:lnTo>
                <a:close/>
              </a:path>
              <a:path w="920115" h="239395">
                <a:moveTo>
                  <a:pt x="235168" y="72123"/>
                </a:moveTo>
                <a:lnTo>
                  <a:pt x="204510" y="72123"/>
                </a:lnTo>
                <a:lnTo>
                  <a:pt x="204510" y="180936"/>
                </a:lnTo>
                <a:lnTo>
                  <a:pt x="235168" y="180936"/>
                </a:lnTo>
                <a:lnTo>
                  <a:pt x="235168" y="140477"/>
                </a:lnTo>
                <a:lnTo>
                  <a:pt x="239692" y="135953"/>
                </a:lnTo>
                <a:lnTo>
                  <a:pt x="277980" y="135953"/>
                </a:lnTo>
                <a:lnTo>
                  <a:pt x="264822" y="120624"/>
                </a:lnTo>
                <a:lnTo>
                  <a:pt x="271202" y="114342"/>
                </a:lnTo>
                <a:lnTo>
                  <a:pt x="235168" y="114342"/>
                </a:lnTo>
                <a:lnTo>
                  <a:pt x="235168" y="72123"/>
                </a:lnTo>
                <a:close/>
              </a:path>
              <a:path w="920115" h="239395">
                <a:moveTo>
                  <a:pt x="277980" y="135953"/>
                </a:moveTo>
                <a:lnTo>
                  <a:pt x="239692" y="135953"/>
                </a:lnTo>
                <a:lnTo>
                  <a:pt x="277387" y="180936"/>
                </a:lnTo>
                <a:lnTo>
                  <a:pt x="316590" y="180936"/>
                </a:lnTo>
                <a:lnTo>
                  <a:pt x="277980" y="135953"/>
                </a:lnTo>
                <a:close/>
              </a:path>
              <a:path w="920115" h="239395">
                <a:moveTo>
                  <a:pt x="314077" y="72123"/>
                </a:moveTo>
                <a:lnTo>
                  <a:pt x="275879" y="72123"/>
                </a:lnTo>
                <a:lnTo>
                  <a:pt x="235168" y="114342"/>
                </a:lnTo>
                <a:lnTo>
                  <a:pt x="271202" y="114342"/>
                </a:lnTo>
                <a:lnTo>
                  <a:pt x="314077" y="72123"/>
                </a:lnTo>
                <a:close/>
              </a:path>
              <a:path w="920115" h="239395">
                <a:moveTo>
                  <a:pt x="377907" y="98258"/>
                </a:moveTo>
                <a:lnTo>
                  <a:pt x="347249" y="98258"/>
                </a:lnTo>
                <a:lnTo>
                  <a:pt x="347249" y="180936"/>
                </a:lnTo>
                <a:lnTo>
                  <a:pt x="377907" y="180936"/>
                </a:lnTo>
                <a:lnTo>
                  <a:pt x="377907" y="98258"/>
                </a:lnTo>
                <a:close/>
              </a:path>
              <a:path w="920115" h="239395">
                <a:moveTo>
                  <a:pt x="408064" y="72123"/>
                </a:moveTo>
                <a:lnTo>
                  <a:pt x="317093" y="72123"/>
                </a:lnTo>
                <a:lnTo>
                  <a:pt x="317093" y="98258"/>
                </a:lnTo>
                <a:lnTo>
                  <a:pt x="408064" y="98258"/>
                </a:lnTo>
                <a:lnTo>
                  <a:pt x="408064" y="72123"/>
                </a:lnTo>
                <a:close/>
              </a:path>
              <a:path w="920115" h="239395">
                <a:moveTo>
                  <a:pt x="510600" y="72123"/>
                </a:moveTo>
                <a:lnTo>
                  <a:pt x="467377" y="72123"/>
                </a:lnTo>
                <a:lnTo>
                  <a:pt x="456979" y="72688"/>
                </a:lnTo>
                <a:lnTo>
                  <a:pt x="423902" y="93295"/>
                </a:lnTo>
                <a:lnTo>
                  <a:pt x="420635" y="108562"/>
                </a:lnTo>
                <a:lnTo>
                  <a:pt x="420635" y="118279"/>
                </a:lnTo>
                <a:lnTo>
                  <a:pt x="423483" y="125985"/>
                </a:lnTo>
                <a:lnTo>
                  <a:pt x="433870" y="136372"/>
                </a:lnTo>
                <a:lnTo>
                  <a:pt x="439734" y="139220"/>
                </a:lnTo>
                <a:lnTo>
                  <a:pt x="446770" y="140226"/>
                </a:lnTo>
                <a:lnTo>
                  <a:pt x="414603" y="180936"/>
                </a:lnTo>
                <a:lnTo>
                  <a:pt x="449786" y="180936"/>
                </a:lnTo>
                <a:lnTo>
                  <a:pt x="476423" y="142739"/>
                </a:lnTo>
                <a:lnTo>
                  <a:pt x="510600" y="142739"/>
                </a:lnTo>
                <a:lnTo>
                  <a:pt x="510600" y="120624"/>
                </a:lnTo>
                <a:lnTo>
                  <a:pt x="462099" y="120624"/>
                </a:lnTo>
                <a:lnTo>
                  <a:pt x="458665" y="119703"/>
                </a:lnTo>
                <a:lnTo>
                  <a:pt x="456319" y="117860"/>
                </a:lnTo>
                <a:lnTo>
                  <a:pt x="453639" y="115849"/>
                </a:lnTo>
                <a:lnTo>
                  <a:pt x="452299" y="112834"/>
                </a:lnTo>
                <a:lnTo>
                  <a:pt x="452299" y="104960"/>
                </a:lnTo>
                <a:lnTo>
                  <a:pt x="453639" y="101777"/>
                </a:lnTo>
                <a:lnTo>
                  <a:pt x="458497" y="97253"/>
                </a:lnTo>
                <a:lnTo>
                  <a:pt x="461932" y="96248"/>
                </a:lnTo>
                <a:lnTo>
                  <a:pt x="510600" y="96248"/>
                </a:lnTo>
                <a:lnTo>
                  <a:pt x="510600" y="72123"/>
                </a:lnTo>
                <a:close/>
              </a:path>
              <a:path w="920115" h="239395">
                <a:moveTo>
                  <a:pt x="510600" y="142739"/>
                </a:moveTo>
                <a:lnTo>
                  <a:pt x="479942" y="142739"/>
                </a:lnTo>
                <a:lnTo>
                  <a:pt x="479942" y="180936"/>
                </a:lnTo>
                <a:lnTo>
                  <a:pt x="510600" y="180936"/>
                </a:lnTo>
                <a:lnTo>
                  <a:pt x="510600" y="142739"/>
                </a:lnTo>
                <a:close/>
              </a:path>
              <a:path w="920115" h="239395">
                <a:moveTo>
                  <a:pt x="510600" y="96248"/>
                </a:moveTo>
                <a:lnTo>
                  <a:pt x="479942" y="96248"/>
                </a:lnTo>
                <a:lnTo>
                  <a:pt x="479942" y="120624"/>
                </a:lnTo>
                <a:lnTo>
                  <a:pt x="510600" y="120624"/>
                </a:lnTo>
                <a:lnTo>
                  <a:pt x="510600" y="96248"/>
                </a:lnTo>
                <a:close/>
              </a:path>
              <a:path w="920115" h="239395">
                <a:moveTo>
                  <a:pt x="654838" y="0"/>
                </a:moveTo>
                <a:lnTo>
                  <a:pt x="626692" y="0"/>
                </a:lnTo>
                <a:lnTo>
                  <a:pt x="625352" y="3853"/>
                </a:lnTo>
                <a:lnTo>
                  <a:pt x="622839" y="6952"/>
                </a:lnTo>
                <a:lnTo>
                  <a:pt x="594944" y="16418"/>
                </a:lnTo>
                <a:lnTo>
                  <a:pt x="589415" y="17758"/>
                </a:lnTo>
                <a:lnTo>
                  <a:pt x="585227" y="19098"/>
                </a:lnTo>
                <a:lnTo>
                  <a:pt x="581039" y="20271"/>
                </a:lnTo>
                <a:lnTo>
                  <a:pt x="575678" y="22868"/>
                </a:lnTo>
                <a:lnTo>
                  <a:pt x="569144" y="26889"/>
                </a:lnTo>
                <a:lnTo>
                  <a:pt x="562610" y="30742"/>
                </a:lnTo>
                <a:lnTo>
                  <a:pt x="557165" y="35684"/>
                </a:lnTo>
                <a:lnTo>
                  <a:pt x="540370" y="71495"/>
                </a:lnTo>
                <a:lnTo>
                  <a:pt x="536223" y="115095"/>
                </a:lnTo>
                <a:lnTo>
                  <a:pt x="537448" y="132577"/>
                </a:lnTo>
                <a:lnTo>
                  <a:pt x="555825" y="170130"/>
                </a:lnTo>
                <a:lnTo>
                  <a:pt x="599300" y="184455"/>
                </a:lnTo>
                <a:lnTo>
                  <a:pt x="611896" y="183497"/>
                </a:lnTo>
                <a:lnTo>
                  <a:pt x="650567" y="160094"/>
                </a:lnTo>
                <a:lnTo>
                  <a:pt x="652136" y="157314"/>
                </a:lnTo>
                <a:lnTo>
                  <a:pt x="589667" y="157314"/>
                </a:lnTo>
                <a:lnTo>
                  <a:pt x="582295" y="154382"/>
                </a:lnTo>
                <a:lnTo>
                  <a:pt x="576432" y="148519"/>
                </a:lnTo>
                <a:lnTo>
                  <a:pt x="570735" y="142655"/>
                </a:lnTo>
                <a:lnTo>
                  <a:pt x="567887" y="135367"/>
                </a:lnTo>
                <a:lnTo>
                  <a:pt x="567887" y="117776"/>
                </a:lnTo>
                <a:lnTo>
                  <a:pt x="570735" y="110405"/>
                </a:lnTo>
                <a:lnTo>
                  <a:pt x="582128" y="98677"/>
                </a:lnTo>
                <a:lnTo>
                  <a:pt x="589499" y="95745"/>
                </a:lnTo>
                <a:lnTo>
                  <a:pt x="653063" y="95745"/>
                </a:lnTo>
                <a:lnTo>
                  <a:pt x="651398" y="92604"/>
                </a:lnTo>
                <a:lnTo>
                  <a:pt x="644032" y="83934"/>
                </a:lnTo>
                <a:lnTo>
                  <a:pt x="643403" y="83432"/>
                </a:lnTo>
                <a:lnTo>
                  <a:pt x="564620" y="83432"/>
                </a:lnTo>
                <a:lnTo>
                  <a:pt x="565673" y="76521"/>
                </a:lnTo>
                <a:lnTo>
                  <a:pt x="582965" y="50762"/>
                </a:lnTo>
                <a:lnTo>
                  <a:pt x="586484" y="48584"/>
                </a:lnTo>
                <a:lnTo>
                  <a:pt x="589583" y="47160"/>
                </a:lnTo>
                <a:lnTo>
                  <a:pt x="592264" y="46490"/>
                </a:lnTo>
                <a:lnTo>
                  <a:pt x="594944" y="45653"/>
                </a:lnTo>
                <a:lnTo>
                  <a:pt x="599132" y="44564"/>
                </a:lnTo>
                <a:lnTo>
                  <a:pt x="604829" y="43223"/>
                </a:lnTo>
                <a:lnTo>
                  <a:pt x="610692" y="41715"/>
                </a:lnTo>
                <a:lnTo>
                  <a:pt x="650722" y="13664"/>
                </a:lnTo>
                <a:lnTo>
                  <a:pt x="654838" y="0"/>
                </a:lnTo>
                <a:close/>
              </a:path>
              <a:path w="920115" h="239395">
                <a:moveTo>
                  <a:pt x="653063" y="95745"/>
                </a:moveTo>
                <a:lnTo>
                  <a:pt x="607593" y="95745"/>
                </a:lnTo>
                <a:lnTo>
                  <a:pt x="614964" y="98677"/>
                </a:lnTo>
                <a:lnTo>
                  <a:pt x="626357" y="110405"/>
                </a:lnTo>
                <a:lnTo>
                  <a:pt x="629205" y="117776"/>
                </a:lnTo>
                <a:lnTo>
                  <a:pt x="629205" y="135367"/>
                </a:lnTo>
                <a:lnTo>
                  <a:pt x="626273" y="142655"/>
                </a:lnTo>
                <a:lnTo>
                  <a:pt x="620409" y="148519"/>
                </a:lnTo>
                <a:lnTo>
                  <a:pt x="614713" y="154382"/>
                </a:lnTo>
                <a:lnTo>
                  <a:pt x="607425" y="157314"/>
                </a:lnTo>
                <a:lnTo>
                  <a:pt x="652136" y="157314"/>
                </a:lnTo>
                <a:lnTo>
                  <a:pt x="656283" y="149964"/>
                </a:lnTo>
                <a:lnTo>
                  <a:pt x="659722" y="138639"/>
                </a:lnTo>
                <a:lnTo>
                  <a:pt x="660869" y="126153"/>
                </a:lnTo>
                <a:lnTo>
                  <a:pt x="659816" y="113713"/>
                </a:lnTo>
                <a:lnTo>
                  <a:pt x="656659" y="102530"/>
                </a:lnTo>
                <a:lnTo>
                  <a:pt x="653063" y="95745"/>
                </a:lnTo>
                <a:close/>
              </a:path>
              <a:path w="920115" h="239395">
                <a:moveTo>
                  <a:pt x="603321" y="68605"/>
                </a:moveTo>
                <a:lnTo>
                  <a:pt x="595782" y="68605"/>
                </a:lnTo>
                <a:lnTo>
                  <a:pt x="588494" y="69861"/>
                </a:lnTo>
                <a:lnTo>
                  <a:pt x="581458" y="72374"/>
                </a:lnTo>
                <a:lnTo>
                  <a:pt x="574421" y="74720"/>
                </a:lnTo>
                <a:lnTo>
                  <a:pt x="568976" y="78405"/>
                </a:lnTo>
                <a:lnTo>
                  <a:pt x="565123" y="83432"/>
                </a:lnTo>
                <a:lnTo>
                  <a:pt x="643403" y="83432"/>
                </a:lnTo>
                <a:lnTo>
                  <a:pt x="635644" y="77228"/>
                </a:lnTo>
                <a:lnTo>
                  <a:pt x="626064" y="72437"/>
                </a:lnTo>
                <a:lnTo>
                  <a:pt x="615289" y="69563"/>
                </a:lnTo>
                <a:lnTo>
                  <a:pt x="603321" y="68605"/>
                </a:lnTo>
                <a:close/>
              </a:path>
              <a:path w="920115" h="239395">
                <a:moveTo>
                  <a:pt x="715193" y="72123"/>
                </a:moveTo>
                <a:lnTo>
                  <a:pt x="684534" y="72123"/>
                </a:lnTo>
                <a:lnTo>
                  <a:pt x="684534" y="239238"/>
                </a:lnTo>
                <a:lnTo>
                  <a:pt x="715193" y="239238"/>
                </a:lnTo>
                <a:lnTo>
                  <a:pt x="715193" y="166864"/>
                </a:lnTo>
                <a:lnTo>
                  <a:pt x="789779" y="166864"/>
                </a:lnTo>
                <a:lnTo>
                  <a:pt x="795531" y="159293"/>
                </a:lnTo>
                <a:lnTo>
                  <a:pt x="796489" y="157314"/>
                </a:lnTo>
                <a:lnTo>
                  <a:pt x="733622" y="157314"/>
                </a:lnTo>
                <a:lnTo>
                  <a:pt x="726418" y="154382"/>
                </a:lnTo>
                <a:lnTo>
                  <a:pt x="720722" y="148519"/>
                </a:lnTo>
                <a:lnTo>
                  <a:pt x="715026" y="142487"/>
                </a:lnTo>
                <a:lnTo>
                  <a:pt x="712177" y="135116"/>
                </a:lnTo>
                <a:lnTo>
                  <a:pt x="712177" y="117692"/>
                </a:lnTo>
                <a:lnTo>
                  <a:pt x="715026" y="110405"/>
                </a:lnTo>
                <a:lnTo>
                  <a:pt x="726418" y="98677"/>
                </a:lnTo>
                <a:lnTo>
                  <a:pt x="733622" y="95745"/>
                </a:lnTo>
                <a:lnTo>
                  <a:pt x="796800" y="95745"/>
                </a:lnTo>
                <a:lnTo>
                  <a:pt x="795814" y="93656"/>
                </a:lnTo>
                <a:lnTo>
                  <a:pt x="790262" y="86196"/>
                </a:lnTo>
                <a:lnTo>
                  <a:pt x="715193" y="86196"/>
                </a:lnTo>
                <a:lnTo>
                  <a:pt x="715193" y="72123"/>
                </a:lnTo>
                <a:close/>
              </a:path>
              <a:path w="920115" h="239395">
                <a:moveTo>
                  <a:pt x="789779" y="166864"/>
                </a:moveTo>
                <a:lnTo>
                  <a:pt x="715193" y="166864"/>
                </a:lnTo>
                <a:lnTo>
                  <a:pt x="722167" y="174560"/>
                </a:lnTo>
                <a:lnTo>
                  <a:pt x="730271" y="180057"/>
                </a:lnTo>
                <a:lnTo>
                  <a:pt x="739506" y="183355"/>
                </a:lnTo>
                <a:lnTo>
                  <a:pt x="749873" y="184455"/>
                </a:lnTo>
                <a:lnTo>
                  <a:pt x="761260" y="183434"/>
                </a:lnTo>
                <a:lnTo>
                  <a:pt x="771547" y="180371"/>
                </a:lnTo>
                <a:lnTo>
                  <a:pt x="780736" y="175266"/>
                </a:lnTo>
                <a:lnTo>
                  <a:pt x="788824" y="168120"/>
                </a:lnTo>
                <a:lnTo>
                  <a:pt x="789779" y="166864"/>
                </a:lnTo>
                <a:close/>
              </a:path>
              <a:path w="920115" h="239395">
                <a:moveTo>
                  <a:pt x="796800" y="95745"/>
                </a:moveTo>
                <a:lnTo>
                  <a:pt x="751045" y="95745"/>
                </a:lnTo>
                <a:lnTo>
                  <a:pt x="758249" y="98677"/>
                </a:lnTo>
                <a:lnTo>
                  <a:pt x="769642" y="110405"/>
                </a:lnTo>
                <a:lnTo>
                  <a:pt x="772490" y="117692"/>
                </a:lnTo>
                <a:lnTo>
                  <a:pt x="772490" y="135116"/>
                </a:lnTo>
                <a:lnTo>
                  <a:pt x="769642" y="142487"/>
                </a:lnTo>
                <a:lnTo>
                  <a:pt x="763945" y="148519"/>
                </a:lnTo>
                <a:lnTo>
                  <a:pt x="758249" y="154382"/>
                </a:lnTo>
                <a:lnTo>
                  <a:pt x="751045" y="157314"/>
                </a:lnTo>
                <a:lnTo>
                  <a:pt x="796489" y="157314"/>
                </a:lnTo>
                <a:lnTo>
                  <a:pt x="800321" y="149398"/>
                </a:lnTo>
                <a:lnTo>
                  <a:pt x="803196" y="138435"/>
                </a:lnTo>
                <a:lnTo>
                  <a:pt x="804154" y="126404"/>
                </a:lnTo>
                <a:lnTo>
                  <a:pt x="803227" y="114389"/>
                </a:lnTo>
                <a:lnTo>
                  <a:pt x="800447" y="103473"/>
                </a:lnTo>
                <a:lnTo>
                  <a:pt x="796800" y="95745"/>
                </a:lnTo>
                <a:close/>
              </a:path>
              <a:path w="920115" h="239395">
                <a:moveTo>
                  <a:pt x="750627" y="68605"/>
                </a:moveTo>
                <a:lnTo>
                  <a:pt x="739836" y="69704"/>
                </a:lnTo>
                <a:lnTo>
                  <a:pt x="730334" y="73003"/>
                </a:lnTo>
                <a:lnTo>
                  <a:pt x="722120" y="78500"/>
                </a:lnTo>
                <a:lnTo>
                  <a:pt x="715193" y="86196"/>
                </a:lnTo>
                <a:lnTo>
                  <a:pt x="790262" y="86196"/>
                </a:lnTo>
                <a:lnTo>
                  <a:pt x="750627" y="68605"/>
                </a:lnTo>
                <a:close/>
              </a:path>
              <a:path w="920115" h="239395">
                <a:moveTo>
                  <a:pt x="858513" y="72123"/>
                </a:moveTo>
                <a:lnTo>
                  <a:pt x="827855" y="72123"/>
                </a:lnTo>
                <a:lnTo>
                  <a:pt x="827855" y="180936"/>
                </a:lnTo>
                <a:lnTo>
                  <a:pt x="883895" y="180936"/>
                </a:lnTo>
                <a:lnTo>
                  <a:pt x="891073" y="180434"/>
                </a:lnTo>
                <a:lnTo>
                  <a:pt x="918190" y="156811"/>
                </a:lnTo>
                <a:lnTo>
                  <a:pt x="858513" y="156811"/>
                </a:lnTo>
                <a:lnTo>
                  <a:pt x="858513" y="134948"/>
                </a:lnTo>
                <a:lnTo>
                  <a:pt x="919623" y="134948"/>
                </a:lnTo>
                <a:lnTo>
                  <a:pt x="917066" y="127744"/>
                </a:lnTo>
                <a:lnTo>
                  <a:pt x="882387" y="110823"/>
                </a:lnTo>
                <a:lnTo>
                  <a:pt x="858513" y="110823"/>
                </a:lnTo>
                <a:lnTo>
                  <a:pt x="858513" y="72123"/>
                </a:lnTo>
                <a:close/>
              </a:path>
              <a:path w="920115" h="239395">
                <a:moveTo>
                  <a:pt x="919623" y="134948"/>
                </a:moveTo>
                <a:lnTo>
                  <a:pt x="878282" y="134948"/>
                </a:lnTo>
                <a:lnTo>
                  <a:pt x="881801" y="135786"/>
                </a:lnTo>
                <a:lnTo>
                  <a:pt x="884146" y="137461"/>
                </a:lnTo>
                <a:lnTo>
                  <a:pt x="886827" y="139137"/>
                </a:lnTo>
                <a:lnTo>
                  <a:pt x="888167" y="141733"/>
                </a:lnTo>
                <a:lnTo>
                  <a:pt x="888167" y="149105"/>
                </a:lnTo>
                <a:lnTo>
                  <a:pt x="886827" y="152037"/>
                </a:lnTo>
                <a:lnTo>
                  <a:pt x="884146" y="154047"/>
                </a:lnTo>
                <a:lnTo>
                  <a:pt x="881801" y="155890"/>
                </a:lnTo>
                <a:lnTo>
                  <a:pt x="878031" y="156811"/>
                </a:lnTo>
                <a:lnTo>
                  <a:pt x="918190" y="156811"/>
                </a:lnTo>
                <a:lnTo>
                  <a:pt x="919108" y="153670"/>
                </a:lnTo>
                <a:lnTo>
                  <a:pt x="919831" y="145252"/>
                </a:lnTo>
                <a:lnTo>
                  <a:pt x="919831" y="135535"/>
                </a:lnTo>
                <a:lnTo>
                  <a:pt x="919623" y="134948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B12B5EF8-ABBE-4F24-918E-30A1E3B7456D}"/>
              </a:ext>
            </a:extLst>
          </p:cNvPr>
          <p:cNvSpPr/>
          <p:nvPr/>
        </p:nvSpPr>
        <p:spPr>
          <a:xfrm>
            <a:off x="2946706" y="6512492"/>
            <a:ext cx="227636" cy="80493"/>
          </a:xfrm>
          <a:custGeom>
            <a:avLst/>
            <a:gdLst/>
            <a:ahLst/>
            <a:cxnLst/>
            <a:rect l="l" t="t" r="r" b="b"/>
            <a:pathLst>
              <a:path w="595629" h="175259">
                <a:moveTo>
                  <a:pt x="32669" y="3769"/>
                </a:moveTo>
                <a:lnTo>
                  <a:pt x="0" y="3769"/>
                </a:lnTo>
                <a:lnTo>
                  <a:pt x="0" y="174654"/>
                </a:lnTo>
                <a:lnTo>
                  <a:pt x="22617" y="174654"/>
                </a:lnTo>
                <a:lnTo>
                  <a:pt x="68956" y="116352"/>
                </a:lnTo>
                <a:lnTo>
                  <a:pt x="32669" y="116352"/>
                </a:lnTo>
                <a:lnTo>
                  <a:pt x="32669" y="3769"/>
                </a:lnTo>
                <a:close/>
              </a:path>
              <a:path w="595629" h="175259">
                <a:moveTo>
                  <a:pt x="147765" y="58301"/>
                </a:moveTo>
                <a:lnTo>
                  <a:pt x="115095" y="58301"/>
                </a:lnTo>
                <a:lnTo>
                  <a:pt x="115095" y="171387"/>
                </a:lnTo>
                <a:lnTo>
                  <a:pt x="147765" y="171387"/>
                </a:lnTo>
                <a:lnTo>
                  <a:pt x="147765" y="58301"/>
                </a:lnTo>
                <a:close/>
              </a:path>
              <a:path w="595629" h="175259">
                <a:moveTo>
                  <a:pt x="147765" y="0"/>
                </a:moveTo>
                <a:lnTo>
                  <a:pt x="125148" y="0"/>
                </a:lnTo>
                <a:lnTo>
                  <a:pt x="32669" y="116352"/>
                </a:lnTo>
                <a:lnTo>
                  <a:pt x="68956" y="116352"/>
                </a:lnTo>
                <a:lnTo>
                  <a:pt x="115095" y="58301"/>
                </a:lnTo>
                <a:lnTo>
                  <a:pt x="147765" y="58301"/>
                </a:lnTo>
                <a:lnTo>
                  <a:pt x="147765" y="0"/>
                </a:lnTo>
                <a:close/>
              </a:path>
              <a:path w="595629" h="175259">
                <a:moveTo>
                  <a:pt x="256906" y="129671"/>
                </a:moveTo>
                <a:lnTo>
                  <a:pt x="226983" y="129671"/>
                </a:lnTo>
                <a:lnTo>
                  <a:pt x="228994" y="138137"/>
                </a:lnTo>
                <a:lnTo>
                  <a:pt x="261349" y="171073"/>
                </a:lnTo>
                <a:lnTo>
                  <a:pt x="285034" y="174905"/>
                </a:lnTo>
                <a:lnTo>
                  <a:pt x="297725" y="173947"/>
                </a:lnTo>
                <a:lnTo>
                  <a:pt x="336174" y="150607"/>
                </a:lnTo>
                <a:lnTo>
                  <a:pt x="337770" y="147765"/>
                </a:lnTo>
                <a:lnTo>
                  <a:pt x="276490" y="147765"/>
                </a:lnTo>
                <a:lnTo>
                  <a:pt x="269370" y="144833"/>
                </a:lnTo>
                <a:lnTo>
                  <a:pt x="263673" y="138969"/>
                </a:lnTo>
                <a:lnTo>
                  <a:pt x="258145" y="132938"/>
                </a:lnTo>
                <a:lnTo>
                  <a:pt x="256906" y="129671"/>
                </a:lnTo>
                <a:close/>
              </a:path>
              <a:path w="595629" h="175259">
                <a:moveTo>
                  <a:pt x="212157" y="62574"/>
                </a:moveTo>
                <a:lnTo>
                  <a:pt x="181498" y="62574"/>
                </a:lnTo>
                <a:lnTo>
                  <a:pt x="181498" y="171387"/>
                </a:lnTo>
                <a:lnTo>
                  <a:pt x="212157" y="171387"/>
                </a:lnTo>
                <a:lnTo>
                  <a:pt x="212157" y="129671"/>
                </a:lnTo>
                <a:lnTo>
                  <a:pt x="256906" y="129671"/>
                </a:lnTo>
                <a:lnTo>
                  <a:pt x="255380" y="125650"/>
                </a:lnTo>
                <a:lnTo>
                  <a:pt x="255380" y="108394"/>
                </a:lnTo>
                <a:lnTo>
                  <a:pt x="257223" y="103536"/>
                </a:lnTo>
                <a:lnTo>
                  <a:pt x="212157" y="103536"/>
                </a:lnTo>
                <a:lnTo>
                  <a:pt x="212157" y="62574"/>
                </a:lnTo>
                <a:close/>
              </a:path>
              <a:path w="595629" h="175259">
                <a:moveTo>
                  <a:pt x="337870" y="86196"/>
                </a:moveTo>
                <a:lnTo>
                  <a:pt x="293578" y="86196"/>
                </a:lnTo>
                <a:lnTo>
                  <a:pt x="300615" y="89211"/>
                </a:lnTo>
                <a:lnTo>
                  <a:pt x="306143" y="95243"/>
                </a:lnTo>
                <a:lnTo>
                  <a:pt x="311839" y="101106"/>
                </a:lnTo>
                <a:lnTo>
                  <a:pt x="314688" y="108394"/>
                </a:lnTo>
                <a:lnTo>
                  <a:pt x="314688" y="125650"/>
                </a:lnTo>
                <a:lnTo>
                  <a:pt x="311839" y="132938"/>
                </a:lnTo>
                <a:lnTo>
                  <a:pt x="300615" y="144833"/>
                </a:lnTo>
                <a:lnTo>
                  <a:pt x="293578" y="147765"/>
                </a:lnTo>
                <a:lnTo>
                  <a:pt x="337770" y="147765"/>
                </a:lnTo>
                <a:lnTo>
                  <a:pt x="341828" y="140540"/>
                </a:lnTo>
                <a:lnTo>
                  <a:pt x="345221" y="129373"/>
                </a:lnTo>
                <a:lnTo>
                  <a:pt x="346352" y="117106"/>
                </a:lnTo>
                <a:lnTo>
                  <a:pt x="345221" y="104541"/>
                </a:lnTo>
                <a:lnTo>
                  <a:pt x="341828" y="93232"/>
                </a:lnTo>
                <a:lnTo>
                  <a:pt x="337870" y="86196"/>
                </a:lnTo>
                <a:close/>
              </a:path>
              <a:path w="595629" h="175259">
                <a:moveTo>
                  <a:pt x="285034" y="59055"/>
                </a:moveTo>
                <a:lnTo>
                  <a:pt x="242564" y="74385"/>
                </a:lnTo>
                <a:lnTo>
                  <a:pt x="226983" y="103536"/>
                </a:lnTo>
                <a:lnTo>
                  <a:pt x="257223" y="103536"/>
                </a:lnTo>
                <a:lnTo>
                  <a:pt x="258145" y="101106"/>
                </a:lnTo>
                <a:lnTo>
                  <a:pt x="269370" y="89211"/>
                </a:lnTo>
                <a:lnTo>
                  <a:pt x="276490" y="86196"/>
                </a:lnTo>
                <a:lnTo>
                  <a:pt x="337870" y="86196"/>
                </a:lnTo>
                <a:lnTo>
                  <a:pt x="336174" y="83180"/>
                </a:lnTo>
                <a:lnTo>
                  <a:pt x="328258" y="74385"/>
                </a:lnTo>
                <a:lnTo>
                  <a:pt x="319337" y="67678"/>
                </a:lnTo>
                <a:lnTo>
                  <a:pt x="309159" y="62888"/>
                </a:lnTo>
                <a:lnTo>
                  <a:pt x="297725" y="60013"/>
                </a:lnTo>
                <a:lnTo>
                  <a:pt x="285034" y="59055"/>
                </a:lnTo>
                <a:close/>
              </a:path>
              <a:path w="595629" h="175259">
                <a:moveTo>
                  <a:pt x="400633" y="62574"/>
                </a:moveTo>
                <a:lnTo>
                  <a:pt x="369974" y="62574"/>
                </a:lnTo>
                <a:lnTo>
                  <a:pt x="369974" y="171387"/>
                </a:lnTo>
                <a:lnTo>
                  <a:pt x="400633" y="171387"/>
                </a:lnTo>
                <a:lnTo>
                  <a:pt x="400633" y="127158"/>
                </a:lnTo>
                <a:lnTo>
                  <a:pt x="474013" y="127158"/>
                </a:lnTo>
                <a:lnTo>
                  <a:pt x="474013" y="101023"/>
                </a:lnTo>
                <a:lnTo>
                  <a:pt x="400633" y="101023"/>
                </a:lnTo>
                <a:lnTo>
                  <a:pt x="400633" y="62574"/>
                </a:lnTo>
                <a:close/>
              </a:path>
              <a:path w="595629" h="175259">
                <a:moveTo>
                  <a:pt x="474013" y="127158"/>
                </a:moveTo>
                <a:lnTo>
                  <a:pt x="443354" y="127158"/>
                </a:lnTo>
                <a:lnTo>
                  <a:pt x="443354" y="171387"/>
                </a:lnTo>
                <a:lnTo>
                  <a:pt x="474013" y="171387"/>
                </a:lnTo>
                <a:lnTo>
                  <a:pt x="474013" y="127158"/>
                </a:lnTo>
                <a:close/>
              </a:path>
              <a:path w="595629" h="175259">
                <a:moveTo>
                  <a:pt x="474013" y="62574"/>
                </a:moveTo>
                <a:lnTo>
                  <a:pt x="443354" y="62574"/>
                </a:lnTo>
                <a:lnTo>
                  <a:pt x="443354" y="101023"/>
                </a:lnTo>
                <a:lnTo>
                  <a:pt x="474013" y="101023"/>
                </a:lnTo>
                <a:lnTo>
                  <a:pt x="474013" y="62574"/>
                </a:lnTo>
                <a:close/>
              </a:path>
              <a:path w="595629" h="175259">
                <a:moveTo>
                  <a:pt x="533891" y="62574"/>
                </a:moveTo>
                <a:lnTo>
                  <a:pt x="503232" y="62574"/>
                </a:lnTo>
                <a:lnTo>
                  <a:pt x="503232" y="171387"/>
                </a:lnTo>
                <a:lnTo>
                  <a:pt x="559272" y="171387"/>
                </a:lnTo>
                <a:lnTo>
                  <a:pt x="566450" y="170884"/>
                </a:lnTo>
                <a:lnTo>
                  <a:pt x="593568" y="147262"/>
                </a:lnTo>
                <a:lnTo>
                  <a:pt x="533891" y="147262"/>
                </a:lnTo>
                <a:lnTo>
                  <a:pt x="533891" y="125399"/>
                </a:lnTo>
                <a:lnTo>
                  <a:pt x="595000" y="125399"/>
                </a:lnTo>
                <a:lnTo>
                  <a:pt x="592444" y="118195"/>
                </a:lnTo>
                <a:lnTo>
                  <a:pt x="557765" y="101274"/>
                </a:lnTo>
                <a:lnTo>
                  <a:pt x="533891" y="101274"/>
                </a:lnTo>
                <a:lnTo>
                  <a:pt x="533891" y="62574"/>
                </a:lnTo>
                <a:close/>
              </a:path>
              <a:path w="595629" h="175259">
                <a:moveTo>
                  <a:pt x="595000" y="125399"/>
                </a:moveTo>
                <a:lnTo>
                  <a:pt x="553660" y="125399"/>
                </a:lnTo>
                <a:lnTo>
                  <a:pt x="557178" y="126237"/>
                </a:lnTo>
                <a:lnTo>
                  <a:pt x="559524" y="127912"/>
                </a:lnTo>
                <a:lnTo>
                  <a:pt x="562204" y="129587"/>
                </a:lnTo>
                <a:lnTo>
                  <a:pt x="563545" y="132184"/>
                </a:lnTo>
                <a:lnTo>
                  <a:pt x="563545" y="139555"/>
                </a:lnTo>
                <a:lnTo>
                  <a:pt x="562204" y="142487"/>
                </a:lnTo>
                <a:lnTo>
                  <a:pt x="559524" y="144498"/>
                </a:lnTo>
                <a:lnTo>
                  <a:pt x="557178" y="146341"/>
                </a:lnTo>
                <a:lnTo>
                  <a:pt x="553409" y="147262"/>
                </a:lnTo>
                <a:lnTo>
                  <a:pt x="593568" y="147262"/>
                </a:lnTo>
                <a:lnTo>
                  <a:pt x="594486" y="144121"/>
                </a:lnTo>
                <a:lnTo>
                  <a:pt x="595208" y="135702"/>
                </a:lnTo>
                <a:lnTo>
                  <a:pt x="595208" y="125985"/>
                </a:lnTo>
                <a:lnTo>
                  <a:pt x="595000" y="125399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6" name="object 19">
            <a:extLst>
              <a:ext uri="{FF2B5EF4-FFF2-40B4-BE49-F238E27FC236}">
                <a16:creationId xmlns:a16="http://schemas.microsoft.com/office/drawing/2014/main" id="{AE8B46C0-4252-4ABD-97C9-36250B528EB2}"/>
              </a:ext>
            </a:extLst>
          </p:cNvPr>
          <p:cNvSpPr/>
          <p:nvPr/>
        </p:nvSpPr>
        <p:spPr>
          <a:xfrm>
            <a:off x="2525185" y="6530999"/>
            <a:ext cx="182739" cy="80201"/>
          </a:xfrm>
          <a:custGeom>
            <a:avLst/>
            <a:gdLst/>
            <a:ahLst/>
            <a:cxnLst/>
            <a:rect l="l" t="t" r="r" b="b"/>
            <a:pathLst>
              <a:path w="478154" h="174625">
                <a:moveTo>
                  <a:pt x="81737" y="67348"/>
                </a:moveTo>
                <a:lnTo>
                  <a:pt x="50260" y="67348"/>
                </a:lnTo>
                <a:lnTo>
                  <a:pt x="94237" y="172895"/>
                </a:lnTo>
                <a:lnTo>
                  <a:pt x="103284" y="172895"/>
                </a:lnTo>
                <a:lnTo>
                  <a:pt x="130877" y="109567"/>
                </a:lnTo>
                <a:lnTo>
                  <a:pt x="99263" y="109567"/>
                </a:lnTo>
                <a:lnTo>
                  <a:pt x="81737" y="67348"/>
                </a:lnTo>
                <a:close/>
              </a:path>
              <a:path w="478154" h="174625">
                <a:moveTo>
                  <a:pt x="53778" y="0"/>
                </a:moveTo>
                <a:lnTo>
                  <a:pt x="31161" y="0"/>
                </a:lnTo>
                <a:lnTo>
                  <a:pt x="0" y="170633"/>
                </a:lnTo>
                <a:lnTo>
                  <a:pt x="33171" y="170633"/>
                </a:lnTo>
                <a:lnTo>
                  <a:pt x="50260" y="67348"/>
                </a:lnTo>
                <a:lnTo>
                  <a:pt x="81737" y="67348"/>
                </a:lnTo>
                <a:lnTo>
                  <a:pt x="53778" y="0"/>
                </a:lnTo>
                <a:close/>
              </a:path>
              <a:path w="478154" h="174625">
                <a:moveTo>
                  <a:pt x="180486" y="67348"/>
                </a:moveTo>
                <a:lnTo>
                  <a:pt x="149272" y="67348"/>
                </a:lnTo>
                <a:lnTo>
                  <a:pt x="164351" y="170633"/>
                </a:lnTo>
                <a:lnTo>
                  <a:pt x="197522" y="170633"/>
                </a:lnTo>
                <a:lnTo>
                  <a:pt x="180486" y="67348"/>
                </a:lnTo>
                <a:close/>
              </a:path>
              <a:path w="478154" h="174625">
                <a:moveTo>
                  <a:pt x="169377" y="0"/>
                </a:moveTo>
                <a:lnTo>
                  <a:pt x="146759" y="0"/>
                </a:lnTo>
                <a:lnTo>
                  <a:pt x="99263" y="109567"/>
                </a:lnTo>
                <a:lnTo>
                  <a:pt x="130877" y="109567"/>
                </a:lnTo>
                <a:lnTo>
                  <a:pt x="149272" y="67348"/>
                </a:lnTo>
                <a:lnTo>
                  <a:pt x="180486" y="67348"/>
                </a:lnTo>
                <a:lnTo>
                  <a:pt x="169377" y="0"/>
                </a:lnTo>
                <a:close/>
              </a:path>
              <a:path w="478154" h="174625">
                <a:moveTo>
                  <a:pt x="271183" y="58301"/>
                </a:moveTo>
                <a:lnTo>
                  <a:pt x="232231" y="74887"/>
                </a:lnTo>
                <a:lnTo>
                  <a:pt x="217153" y="116101"/>
                </a:lnTo>
                <a:lnTo>
                  <a:pt x="218111" y="127818"/>
                </a:lnTo>
                <a:lnTo>
                  <a:pt x="240838" y="164680"/>
                </a:lnTo>
                <a:lnTo>
                  <a:pt x="272691" y="174151"/>
                </a:lnTo>
                <a:lnTo>
                  <a:pt x="282696" y="173052"/>
                </a:lnTo>
                <a:lnTo>
                  <a:pt x="291601" y="169754"/>
                </a:lnTo>
                <a:lnTo>
                  <a:pt x="299407" y="164256"/>
                </a:lnTo>
                <a:lnTo>
                  <a:pt x="306114" y="156560"/>
                </a:lnTo>
                <a:lnTo>
                  <a:pt x="336773" y="156560"/>
                </a:lnTo>
                <a:lnTo>
                  <a:pt x="336773" y="147011"/>
                </a:lnTo>
                <a:lnTo>
                  <a:pt x="270262" y="147011"/>
                </a:lnTo>
                <a:lnTo>
                  <a:pt x="263058" y="144079"/>
                </a:lnTo>
                <a:lnTo>
                  <a:pt x="257361" y="138215"/>
                </a:lnTo>
                <a:lnTo>
                  <a:pt x="251665" y="132184"/>
                </a:lnTo>
                <a:lnTo>
                  <a:pt x="248817" y="124812"/>
                </a:lnTo>
                <a:lnTo>
                  <a:pt x="248817" y="107389"/>
                </a:lnTo>
                <a:lnTo>
                  <a:pt x="251665" y="100101"/>
                </a:lnTo>
                <a:lnTo>
                  <a:pt x="263058" y="88374"/>
                </a:lnTo>
                <a:lnTo>
                  <a:pt x="270262" y="85442"/>
                </a:lnTo>
                <a:lnTo>
                  <a:pt x="336773" y="85442"/>
                </a:lnTo>
                <a:lnTo>
                  <a:pt x="336773" y="75892"/>
                </a:lnTo>
                <a:lnTo>
                  <a:pt x="306114" y="75892"/>
                </a:lnTo>
                <a:lnTo>
                  <a:pt x="299690" y="68196"/>
                </a:lnTo>
                <a:lnTo>
                  <a:pt x="291727" y="62699"/>
                </a:lnTo>
                <a:lnTo>
                  <a:pt x="282225" y="59401"/>
                </a:lnTo>
                <a:lnTo>
                  <a:pt x="271183" y="58301"/>
                </a:lnTo>
                <a:close/>
              </a:path>
              <a:path w="478154" h="174625">
                <a:moveTo>
                  <a:pt x="336773" y="156560"/>
                </a:moveTo>
                <a:lnTo>
                  <a:pt x="306114" y="156560"/>
                </a:lnTo>
                <a:lnTo>
                  <a:pt x="306114" y="170633"/>
                </a:lnTo>
                <a:lnTo>
                  <a:pt x="336773" y="170633"/>
                </a:lnTo>
                <a:lnTo>
                  <a:pt x="336773" y="156560"/>
                </a:lnTo>
                <a:close/>
              </a:path>
              <a:path w="478154" h="174625">
                <a:moveTo>
                  <a:pt x="336773" y="85442"/>
                </a:moveTo>
                <a:lnTo>
                  <a:pt x="287685" y="85442"/>
                </a:lnTo>
                <a:lnTo>
                  <a:pt x="294889" y="88374"/>
                </a:lnTo>
                <a:lnTo>
                  <a:pt x="306281" y="100101"/>
                </a:lnTo>
                <a:lnTo>
                  <a:pt x="309129" y="107389"/>
                </a:lnTo>
                <a:lnTo>
                  <a:pt x="309129" y="124812"/>
                </a:lnTo>
                <a:lnTo>
                  <a:pt x="306281" y="132184"/>
                </a:lnTo>
                <a:lnTo>
                  <a:pt x="300585" y="138215"/>
                </a:lnTo>
                <a:lnTo>
                  <a:pt x="294889" y="144079"/>
                </a:lnTo>
                <a:lnTo>
                  <a:pt x="287685" y="147011"/>
                </a:lnTo>
                <a:lnTo>
                  <a:pt x="336773" y="147011"/>
                </a:lnTo>
                <a:lnTo>
                  <a:pt x="336773" y="85442"/>
                </a:lnTo>
                <a:close/>
              </a:path>
              <a:path w="478154" h="174625">
                <a:moveTo>
                  <a:pt x="336773" y="61820"/>
                </a:moveTo>
                <a:lnTo>
                  <a:pt x="306114" y="61820"/>
                </a:lnTo>
                <a:lnTo>
                  <a:pt x="306114" y="75892"/>
                </a:lnTo>
                <a:lnTo>
                  <a:pt x="336773" y="75892"/>
                </a:lnTo>
                <a:lnTo>
                  <a:pt x="336773" y="61820"/>
                </a:lnTo>
                <a:close/>
              </a:path>
              <a:path w="478154" h="174625">
                <a:moveTo>
                  <a:pt x="396661" y="61820"/>
                </a:moveTo>
                <a:lnTo>
                  <a:pt x="366002" y="61820"/>
                </a:lnTo>
                <a:lnTo>
                  <a:pt x="366002" y="170633"/>
                </a:lnTo>
                <a:lnTo>
                  <a:pt x="396661" y="170633"/>
                </a:lnTo>
                <a:lnTo>
                  <a:pt x="427909" y="128917"/>
                </a:lnTo>
                <a:lnTo>
                  <a:pt x="396661" y="128917"/>
                </a:lnTo>
                <a:lnTo>
                  <a:pt x="396661" y="61820"/>
                </a:lnTo>
                <a:close/>
              </a:path>
              <a:path w="478154" h="174625">
                <a:moveTo>
                  <a:pt x="477580" y="103536"/>
                </a:moveTo>
                <a:lnTo>
                  <a:pt x="446921" y="103536"/>
                </a:lnTo>
                <a:lnTo>
                  <a:pt x="446921" y="170633"/>
                </a:lnTo>
                <a:lnTo>
                  <a:pt x="477580" y="170633"/>
                </a:lnTo>
                <a:lnTo>
                  <a:pt x="477580" y="103536"/>
                </a:lnTo>
                <a:close/>
              </a:path>
              <a:path w="478154" h="174625">
                <a:moveTo>
                  <a:pt x="477580" y="61820"/>
                </a:moveTo>
                <a:lnTo>
                  <a:pt x="446921" y="61820"/>
                </a:lnTo>
                <a:lnTo>
                  <a:pt x="396661" y="128917"/>
                </a:lnTo>
                <a:lnTo>
                  <a:pt x="427909" y="128917"/>
                </a:lnTo>
                <a:lnTo>
                  <a:pt x="446921" y="103536"/>
                </a:lnTo>
                <a:lnTo>
                  <a:pt x="477580" y="103536"/>
                </a:lnTo>
                <a:lnTo>
                  <a:pt x="477580" y="61820"/>
                </a:lnTo>
                <a:close/>
              </a:path>
              <a:path w="478154" h="174625">
                <a:moveTo>
                  <a:pt x="400682" y="7287"/>
                </a:moveTo>
                <a:lnTo>
                  <a:pt x="380578" y="16837"/>
                </a:lnTo>
                <a:lnTo>
                  <a:pt x="383515" y="23370"/>
                </a:lnTo>
                <a:lnTo>
                  <a:pt x="387300" y="28899"/>
                </a:lnTo>
                <a:lnTo>
                  <a:pt x="391933" y="33423"/>
                </a:lnTo>
                <a:lnTo>
                  <a:pt x="397415" y="36941"/>
                </a:lnTo>
                <a:lnTo>
                  <a:pt x="405289" y="40794"/>
                </a:lnTo>
                <a:lnTo>
                  <a:pt x="413414" y="42721"/>
                </a:lnTo>
                <a:lnTo>
                  <a:pt x="430168" y="42721"/>
                </a:lnTo>
                <a:lnTo>
                  <a:pt x="460180" y="23119"/>
                </a:lnTo>
                <a:lnTo>
                  <a:pt x="416597" y="23119"/>
                </a:lnTo>
                <a:lnTo>
                  <a:pt x="411990" y="21611"/>
                </a:lnTo>
                <a:lnTo>
                  <a:pt x="407969" y="18596"/>
                </a:lnTo>
                <a:lnTo>
                  <a:pt x="404116" y="15580"/>
                </a:lnTo>
                <a:lnTo>
                  <a:pt x="401687" y="11811"/>
                </a:lnTo>
                <a:lnTo>
                  <a:pt x="400682" y="7287"/>
                </a:lnTo>
                <a:close/>
              </a:path>
              <a:path w="478154" h="174625">
                <a:moveTo>
                  <a:pt x="442900" y="7287"/>
                </a:moveTo>
                <a:lnTo>
                  <a:pt x="441728" y="12481"/>
                </a:lnTo>
                <a:lnTo>
                  <a:pt x="439131" y="16418"/>
                </a:lnTo>
                <a:lnTo>
                  <a:pt x="431089" y="21779"/>
                </a:lnTo>
                <a:lnTo>
                  <a:pt x="426649" y="23119"/>
                </a:lnTo>
                <a:lnTo>
                  <a:pt x="460180" y="23119"/>
                </a:lnTo>
                <a:lnTo>
                  <a:pt x="463004" y="16837"/>
                </a:lnTo>
                <a:lnTo>
                  <a:pt x="442900" y="7287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7" name="object 21">
            <a:extLst>
              <a:ext uri="{FF2B5EF4-FFF2-40B4-BE49-F238E27FC236}">
                <a16:creationId xmlns:a16="http://schemas.microsoft.com/office/drawing/2014/main" id="{E7FE3F62-8793-460A-8508-EA969E312146}"/>
              </a:ext>
            </a:extLst>
          </p:cNvPr>
          <p:cNvSpPr/>
          <p:nvPr/>
        </p:nvSpPr>
        <p:spPr>
          <a:xfrm>
            <a:off x="2029079" y="6520860"/>
            <a:ext cx="308691" cy="105573"/>
          </a:xfrm>
          <a:custGeom>
            <a:avLst/>
            <a:gdLst/>
            <a:ahLst/>
            <a:cxnLst/>
            <a:rect l="l" t="t" r="r" b="b"/>
            <a:pathLst>
              <a:path w="807720" h="229870">
                <a:moveTo>
                  <a:pt x="97253" y="0"/>
                </a:moveTo>
                <a:lnTo>
                  <a:pt x="72626" y="0"/>
                </a:lnTo>
                <a:lnTo>
                  <a:pt x="0" y="171136"/>
                </a:lnTo>
                <a:lnTo>
                  <a:pt x="35433" y="171136"/>
                </a:lnTo>
                <a:lnTo>
                  <a:pt x="50260" y="135953"/>
                </a:lnTo>
                <a:lnTo>
                  <a:pt x="153352" y="135953"/>
                </a:lnTo>
                <a:lnTo>
                  <a:pt x="142360" y="109316"/>
                </a:lnTo>
                <a:lnTo>
                  <a:pt x="60563" y="109316"/>
                </a:lnTo>
                <a:lnTo>
                  <a:pt x="84688" y="49003"/>
                </a:lnTo>
                <a:lnTo>
                  <a:pt x="117473" y="49003"/>
                </a:lnTo>
                <a:lnTo>
                  <a:pt x="97253" y="0"/>
                </a:lnTo>
                <a:close/>
              </a:path>
              <a:path w="807720" h="229870">
                <a:moveTo>
                  <a:pt x="153352" y="135953"/>
                </a:moveTo>
                <a:lnTo>
                  <a:pt x="117860" y="135953"/>
                </a:lnTo>
                <a:lnTo>
                  <a:pt x="132687" y="171136"/>
                </a:lnTo>
                <a:lnTo>
                  <a:pt x="167869" y="171136"/>
                </a:lnTo>
                <a:lnTo>
                  <a:pt x="153352" y="135953"/>
                </a:lnTo>
                <a:close/>
              </a:path>
              <a:path w="807720" h="229870">
                <a:moveTo>
                  <a:pt x="117473" y="49003"/>
                </a:moveTo>
                <a:lnTo>
                  <a:pt x="84688" y="49003"/>
                </a:lnTo>
                <a:lnTo>
                  <a:pt x="108310" y="109316"/>
                </a:lnTo>
                <a:lnTo>
                  <a:pt x="142360" y="109316"/>
                </a:lnTo>
                <a:lnTo>
                  <a:pt x="117473" y="49003"/>
                </a:lnTo>
                <a:close/>
              </a:path>
              <a:path w="807720" h="229870">
                <a:moveTo>
                  <a:pt x="285949" y="62322"/>
                </a:moveTo>
                <a:lnTo>
                  <a:pt x="182915" y="62322"/>
                </a:lnTo>
                <a:lnTo>
                  <a:pt x="182915" y="171136"/>
                </a:lnTo>
                <a:lnTo>
                  <a:pt x="213574" y="171136"/>
                </a:lnTo>
                <a:lnTo>
                  <a:pt x="213574" y="88458"/>
                </a:lnTo>
                <a:lnTo>
                  <a:pt x="285949" y="88458"/>
                </a:lnTo>
                <a:lnTo>
                  <a:pt x="285949" y="62322"/>
                </a:lnTo>
                <a:close/>
              </a:path>
              <a:path w="807720" h="229870">
                <a:moveTo>
                  <a:pt x="285949" y="88458"/>
                </a:moveTo>
                <a:lnTo>
                  <a:pt x="255290" y="88458"/>
                </a:lnTo>
                <a:lnTo>
                  <a:pt x="255290" y="171136"/>
                </a:lnTo>
                <a:lnTo>
                  <a:pt x="285949" y="171136"/>
                </a:lnTo>
                <a:lnTo>
                  <a:pt x="285949" y="88458"/>
                </a:lnTo>
                <a:close/>
              </a:path>
              <a:path w="807720" h="229870">
                <a:moveTo>
                  <a:pt x="345851" y="62322"/>
                </a:moveTo>
                <a:lnTo>
                  <a:pt x="315192" y="62322"/>
                </a:lnTo>
                <a:lnTo>
                  <a:pt x="315192" y="229438"/>
                </a:lnTo>
                <a:lnTo>
                  <a:pt x="345851" y="229438"/>
                </a:lnTo>
                <a:lnTo>
                  <a:pt x="345851" y="157063"/>
                </a:lnTo>
                <a:lnTo>
                  <a:pt x="420437" y="157063"/>
                </a:lnTo>
                <a:lnTo>
                  <a:pt x="426189" y="149492"/>
                </a:lnTo>
                <a:lnTo>
                  <a:pt x="427147" y="147513"/>
                </a:lnTo>
                <a:lnTo>
                  <a:pt x="364280" y="147513"/>
                </a:lnTo>
                <a:lnTo>
                  <a:pt x="357076" y="144581"/>
                </a:lnTo>
                <a:lnTo>
                  <a:pt x="351380" y="138718"/>
                </a:lnTo>
                <a:lnTo>
                  <a:pt x="345683" y="132687"/>
                </a:lnTo>
                <a:lnTo>
                  <a:pt x="342835" y="125315"/>
                </a:lnTo>
                <a:lnTo>
                  <a:pt x="342835" y="107892"/>
                </a:lnTo>
                <a:lnTo>
                  <a:pt x="345683" y="100604"/>
                </a:lnTo>
                <a:lnTo>
                  <a:pt x="357076" y="88876"/>
                </a:lnTo>
                <a:lnTo>
                  <a:pt x="364280" y="85945"/>
                </a:lnTo>
                <a:lnTo>
                  <a:pt x="427457" y="85945"/>
                </a:lnTo>
                <a:lnTo>
                  <a:pt x="426471" y="83856"/>
                </a:lnTo>
                <a:lnTo>
                  <a:pt x="420920" y="76395"/>
                </a:lnTo>
                <a:lnTo>
                  <a:pt x="345851" y="76395"/>
                </a:lnTo>
                <a:lnTo>
                  <a:pt x="345851" y="62322"/>
                </a:lnTo>
                <a:close/>
              </a:path>
              <a:path w="807720" h="229870">
                <a:moveTo>
                  <a:pt x="420437" y="157063"/>
                </a:moveTo>
                <a:lnTo>
                  <a:pt x="345851" y="157063"/>
                </a:lnTo>
                <a:lnTo>
                  <a:pt x="352824" y="164759"/>
                </a:lnTo>
                <a:lnTo>
                  <a:pt x="360929" y="170256"/>
                </a:lnTo>
                <a:lnTo>
                  <a:pt x="370164" y="173554"/>
                </a:lnTo>
                <a:lnTo>
                  <a:pt x="380530" y="174654"/>
                </a:lnTo>
                <a:lnTo>
                  <a:pt x="391918" y="173633"/>
                </a:lnTo>
                <a:lnTo>
                  <a:pt x="402205" y="170570"/>
                </a:lnTo>
                <a:lnTo>
                  <a:pt x="411393" y="165466"/>
                </a:lnTo>
                <a:lnTo>
                  <a:pt x="419482" y="158319"/>
                </a:lnTo>
                <a:lnTo>
                  <a:pt x="420437" y="157063"/>
                </a:lnTo>
                <a:close/>
              </a:path>
              <a:path w="807720" h="229870">
                <a:moveTo>
                  <a:pt x="427457" y="85945"/>
                </a:moveTo>
                <a:lnTo>
                  <a:pt x="381703" y="85945"/>
                </a:lnTo>
                <a:lnTo>
                  <a:pt x="388907" y="88876"/>
                </a:lnTo>
                <a:lnTo>
                  <a:pt x="400299" y="100604"/>
                </a:lnTo>
                <a:lnTo>
                  <a:pt x="403148" y="107892"/>
                </a:lnTo>
                <a:lnTo>
                  <a:pt x="403148" y="125315"/>
                </a:lnTo>
                <a:lnTo>
                  <a:pt x="400299" y="132687"/>
                </a:lnTo>
                <a:lnTo>
                  <a:pt x="394603" y="138718"/>
                </a:lnTo>
                <a:lnTo>
                  <a:pt x="388907" y="144581"/>
                </a:lnTo>
                <a:lnTo>
                  <a:pt x="381703" y="147513"/>
                </a:lnTo>
                <a:lnTo>
                  <a:pt x="427147" y="147513"/>
                </a:lnTo>
                <a:lnTo>
                  <a:pt x="430979" y="139597"/>
                </a:lnTo>
                <a:lnTo>
                  <a:pt x="433853" y="128634"/>
                </a:lnTo>
                <a:lnTo>
                  <a:pt x="434812" y="116603"/>
                </a:lnTo>
                <a:lnTo>
                  <a:pt x="433885" y="104588"/>
                </a:lnTo>
                <a:lnTo>
                  <a:pt x="431105" y="93672"/>
                </a:lnTo>
                <a:lnTo>
                  <a:pt x="427457" y="85945"/>
                </a:lnTo>
                <a:close/>
              </a:path>
              <a:path w="807720" h="229870">
                <a:moveTo>
                  <a:pt x="381284" y="58804"/>
                </a:moveTo>
                <a:lnTo>
                  <a:pt x="370494" y="59903"/>
                </a:lnTo>
                <a:lnTo>
                  <a:pt x="360992" y="63202"/>
                </a:lnTo>
                <a:lnTo>
                  <a:pt x="352777" y="68699"/>
                </a:lnTo>
                <a:lnTo>
                  <a:pt x="345851" y="76395"/>
                </a:lnTo>
                <a:lnTo>
                  <a:pt x="420920" y="76395"/>
                </a:lnTo>
                <a:lnTo>
                  <a:pt x="381284" y="58804"/>
                </a:lnTo>
                <a:close/>
              </a:path>
              <a:path w="807720" h="229870">
                <a:moveTo>
                  <a:pt x="510532" y="58804"/>
                </a:moveTo>
                <a:lnTo>
                  <a:pt x="469570" y="74133"/>
                </a:lnTo>
                <a:lnTo>
                  <a:pt x="452984" y="116855"/>
                </a:lnTo>
                <a:lnTo>
                  <a:pt x="454052" y="129404"/>
                </a:lnTo>
                <a:lnTo>
                  <a:pt x="478711" y="166031"/>
                </a:lnTo>
                <a:lnTo>
                  <a:pt x="511788" y="174654"/>
                </a:lnTo>
                <a:lnTo>
                  <a:pt x="520668" y="174654"/>
                </a:lnTo>
                <a:lnTo>
                  <a:pt x="555766" y="156225"/>
                </a:lnTo>
                <a:lnTo>
                  <a:pt x="560053" y="150529"/>
                </a:lnTo>
                <a:lnTo>
                  <a:pt x="502239" y="150529"/>
                </a:lnTo>
                <a:lnTo>
                  <a:pt x="494951" y="147095"/>
                </a:lnTo>
                <a:lnTo>
                  <a:pt x="489925" y="140226"/>
                </a:lnTo>
                <a:lnTo>
                  <a:pt x="486407" y="135367"/>
                </a:lnTo>
                <a:lnTo>
                  <a:pt x="484691" y="129404"/>
                </a:lnTo>
                <a:lnTo>
                  <a:pt x="484648" y="121881"/>
                </a:lnTo>
                <a:lnTo>
                  <a:pt x="566069" y="121881"/>
                </a:lnTo>
                <a:lnTo>
                  <a:pt x="566069" y="119368"/>
                </a:lnTo>
                <a:lnTo>
                  <a:pt x="565253" y="106520"/>
                </a:lnTo>
                <a:lnTo>
                  <a:pt x="564341" y="102279"/>
                </a:lnTo>
                <a:lnTo>
                  <a:pt x="485653" y="102279"/>
                </a:lnTo>
                <a:lnTo>
                  <a:pt x="486826" y="95410"/>
                </a:lnTo>
                <a:lnTo>
                  <a:pt x="489841" y="90049"/>
                </a:lnTo>
                <a:lnTo>
                  <a:pt x="494700" y="86196"/>
                </a:lnTo>
                <a:lnTo>
                  <a:pt x="499726" y="82343"/>
                </a:lnTo>
                <a:lnTo>
                  <a:pt x="505254" y="80416"/>
                </a:lnTo>
                <a:lnTo>
                  <a:pt x="555533" y="80416"/>
                </a:lnTo>
                <a:lnTo>
                  <a:pt x="553002" y="76646"/>
                </a:lnTo>
                <a:lnTo>
                  <a:pt x="544787" y="68840"/>
                </a:lnTo>
                <a:lnTo>
                  <a:pt x="534971" y="63265"/>
                </a:lnTo>
                <a:lnTo>
                  <a:pt x="523552" y="59919"/>
                </a:lnTo>
                <a:lnTo>
                  <a:pt x="510532" y="58804"/>
                </a:lnTo>
                <a:close/>
              </a:path>
              <a:path w="807720" h="229870">
                <a:moveTo>
                  <a:pt x="537170" y="136205"/>
                </a:moveTo>
                <a:lnTo>
                  <a:pt x="532473" y="142472"/>
                </a:lnTo>
                <a:lnTo>
                  <a:pt x="526678" y="146948"/>
                </a:lnTo>
                <a:lnTo>
                  <a:pt x="519783" y="149634"/>
                </a:lnTo>
                <a:lnTo>
                  <a:pt x="511788" y="150529"/>
                </a:lnTo>
                <a:lnTo>
                  <a:pt x="560053" y="150529"/>
                </a:lnTo>
                <a:lnTo>
                  <a:pt x="562551" y="146759"/>
                </a:lnTo>
                <a:lnTo>
                  <a:pt x="564143" y="143744"/>
                </a:lnTo>
                <a:lnTo>
                  <a:pt x="565315" y="140728"/>
                </a:lnTo>
                <a:lnTo>
                  <a:pt x="537170" y="136205"/>
                </a:lnTo>
                <a:close/>
              </a:path>
              <a:path w="807720" h="229870">
                <a:moveTo>
                  <a:pt x="555533" y="80416"/>
                </a:moveTo>
                <a:lnTo>
                  <a:pt x="517484" y="80416"/>
                </a:lnTo>
                <a:lnTo>
                  <a:pt x="523013" y="82343"/>
                </a:lnTo>
                <a:lnTo>
                  <a:pt x="527872" y="86196"/>
                </a:lnTo>
                <a:lnTo>
                  <a:pt x="532898" y="89882"/>
                </a:lnTo>
                <a:lnTo>
                  <a:pt x="535924" y="95117"/>
                </a:lnTo>
                <a:lnTo>
                  <a:pt x="536025" y="95410"/>
                </a:lnTo>
                <a:lnTo>
                  <a:pt x="537170" y="102279"/>
                </a:lnTo>
                <a:lnTo>
                  <a:pt x="564341" y="102279"/>
                </a:lnTo>
                <a:lnTo>
                  <a:pt x="562802" y="95117"/>
                </a:lnTo>
                <a:lnTo>
                  <a:pt x="558719" y="85159"/>
                </a:lnTo>
                <a:lnTo>
                  <a:pt x="555533" y="80416"/>
                </a:lnTo>
                <a:close/>
              </a:path>
              <a:path w="807720" h="229870">
                <a:moveTo>
                  <a:pt x="577242" y="145000"/>
                </a:moveTo>
                <a:lnTo>
                  <a:pt x="577242" y="171136"/>
                </a:lnTo>
                <a:lnTo>
                  <a:pt x="579923" y="171806"/>
                </a:lnTo>
                <a:lnTo>
                  <a:pt x="582939" y="172141"/>
                </a:lnTo>
                <a:lnTo>
                  <a:pt x="586289" y="172141"/>
                </a:lnTo>
                <a:lnTo>
                  <a:pt x="620199" y="154424"/>
                </a:lnTo>
                <a:lnTo>
                  <a:pt x="623755" y="145503"/>
                </a:lnTo>
                <a:lnTo>
                  <a:pt x="580844" y="145503"/>
                </a:lnTo>
                <a:lnTo>
                  <a:pt x="579253" y="145335"/>
                </a:lnTo>
                <a:lnTo>
                  <a:pt x="577242" y="145000"/>
                </a:lnTo>
                <a:close/>
              </a:path>
              <a:path w="807720" h="229870">
                <a:moveTo>
                  <a:pt x="686307" y="88458"/>
                </a:moveTo>
                <a:lnTo>
                  <a:pt x="655648" y="88458"/>
                </a:lnTo>
                <a:lnTo>
                  <a:pt x="655648" y="171136"/>
                </a:lnTo>
                <a:lnTo>
                  <a:pt x="686307" y="171136"/>
                </a:lnTo>
                <a:lnTo>
                  <a:pt x="686307" y="88458"/>
                </a:lnTo>
                <a:close/>
              </a:path>
              <a:path w="807720" h="229870">
                <a:moveTo>
                  <a:pt x="686307" y="62322"/>
                </a:moveTo>
                <a:lnTo>
                  <a:pt x="598352" y="62322"/>
                </a:lnTo>
                <a:lnTo>
                  <a:pt x="598352" y="132603"/>
                </a:lnTo>
                <a:lnTo>
                  <a:pt x="597095" y="137210"/>
                </a:lnTo>
                <a:lnTo>
                  <a:pt x="594582" y="140226"/>
                </a:lnTo>
                <a:lnTo>
                  <a:pt x="591734" y="143744"/>
                </a:lnTo>
                <a:lnTo>
                  <a:pt x="587546" y="145503"/>
                </a:lnTo>
                <a:lnTo>
                  <a:pt x="623755" y="145503"/>
                </a:lnTo>
                <a:lnTo>
                  <a:pt x="625351" y="138341"/>
                </a:lnTo>
                <a:lnTo>
                  <a:pt x="625995" y="128414"/>
                </a:lnTo>
                <a:lnTo>
                  <a:pt x="625995" y="88458"/>
                </a:lnTo>
                <a:lnTo>
                  <a:pt x="686307" y="88458"/>
                </a:lnTo>
                <a:lnTo>
                  <a:pt x="686307" y="62322"/>
                </a:lnTo>
                <a:close/>
              </a:path>
              <a:path w="807720" h="229870">
                <a:moveTo>
                  <a:pt x="746117" y="62322"/>
                </a:moveTo>
                <a:lnTo>
                  <a:pt x="715458" y="62322"/>
                </a:lnTo>
                <a:lnTo>
                  <a:pt x="715458" y="171136"/>
                </a:lnTo>
                <a:lnTo>
                  <a:pt x="771498" y="171136"/>
                </a:lnTo>
                <a:lnTo>
                  <a:pt x="778676" y="170633"/>
                </a:lnTo>
                <a:lnTo>
                  <a:pt x="805793" y="147011"/>
                </a:lnTo>
                <a:lnTo>
                  <a:pt x="746117" y="147011"/>
                </a:lnTo>
                <a:lnTo>
                  <a:pt x="746117" y="125148"/>
                </a:lnTo>
                <a:lnTo>
                  <a:pt x="807226" y="125148"/>
                </a:lnTo>
                <a:lnTo>
                  <a:pt x="804670" y="117944"/>
                </a:lnTo>
                <a:lnTo>
                  <a:pt x="769990" y="101023"/>
                </a:lnTo>
                <a:lnTo>
                  <a:pt x="746117" y="101023"/>
                </a:lnTo>
                <a:lnTo>
                  <a:pt x="746117" y="62322"/>
                </a:lnTo>
                <a:close/>
              </a:path>
              <a:path w="807720" h="229870">
                <a:moveTo>
                  <a:pt x="807226" y="125148"/>
                </a:moveTo>
                <a:lnTo>
                  <a:pt x="765886" y="125148"/>
                </a:lnTo>
                <a:lnTo>
                  <a:pt x="769404" y="125985"/>
                </a:lnTo>
                <a:lnTo>
                  <a:pt x="771750" y="127661"/>
                </a:lnTo>
                <a:lnTo>
                  <a:pt x="774430" y="129336"/>
                </a:lnTo>
                <a:lnTo>
                  <a:pt x="775770" y="131933"/>
                </a:lnTo>
                <a:lnTo>
                  <a:pt x="775770" y="139304"/>
                </a:lnTo>
                <a:lnTo>
                  <a:pt x="774430" y="142236"/>
                </a:lnTo>
                <a:lnTo>
                  <a:pt x="771750" y="144246"/>
                </a:lnTo>
                <a:lnTo>
                  <a:pt x="769404" y="146089"/>
                </a:lnTo>
                <a:lnTo>
                  <a:pt x="765635" y="147011"/>
                </a:lnTo>
                <a:lnTo>
                  <a:pt x="805793" y="147011"/>
                </a:lnTo>
                <a:lnTo>
                  <a:pt x="806712" y="143869"/>
                </a:lnTo>
                <a:lnTo>
                  <a:pt x="807434" y="135451"/>
                </a:lnTo>
                <a:lnTo>
                  <a:pt x="807434" y="125734"/>
                </a:lnTo>
                <a:lnTo>
                  <a:pt x="807226" y="125148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8" name="object 22">
            <a:extLst>
              <a:ext uri="{FF2B5EF4-FFF2-40B4-BE49-F238E27FC236}">
                <a16:creationId xmlns:a16="http://schemas.microsoft.com/office/drawing/2014/main" id="{18954CDE-DFF4-4F44-A97E-498BEEA8D388}"/>
              </a:ext>
            </a:extLst>
          </p:cNvPr>
          <p:cNvSpPr/>
          <p:nvPr/>
        </p:nvSpPr>
        <p:spPr>
          <a:xfrm>
            <a:off x="3393633" y="6520860"/>
            <a:ext cx="224723" cy="80493"/>
          </a:xfrm>
          <a:custGeom>
            <a:avLst/>
            <a:gdLst/>
            <a:ahLst/>
            <a:cxnLst/>
            <a:rect l="l" t="t" r="r" b="b"/>
            <a:pathLst>
              <a:path w="588009" h="175259">
                <a:moveTo>
                  <a:pt x="32669" y="3769"/>
                </a:moveTo>
                <a:lnTo>
                  <a:pt x="0" y="3769"/>
                </a:lnTo>
                <a:lnTo>
                  <a:pt x="0" y="174654"/>
                </a:lnTo>
                <a:lnTo>
                  <a:pt x="22617" y="174654"/>
                </a:lnTo>
                <a:lnTo>
                  <a:pt x="68956" y="116352"/>
                </a:lnTo>
                <a:lnTo>
                  <a:pt x="32669" y="116352"/>
                </a:lnTo>
                <a:lnTo>
                  <a:pt x="32669" y="3769"/>
                </a:lnTo>
                <a:close/>
              </a:path>
              <a:path w="588009" h="175259">
                <a:moveTo>
                  <a:pt x="147765" y="58301"/>
                </a:moveTo>
                <a:lnTo>
                  <a:pt x="115095" y="58301"/>
                </a:lnTo>
                <a:lnTo>
                  <a:pt x="115095" y="171387"/>
                </a:lnTo>
                <a:lnTo>
                  <a:pt x="147765" y="171387"/>
                </a:lnTo>
                <a:lnTo>
                  <a:pt x="147765" y="58301"/>
                </a:lnTo>
                <a:close/>
              </a:path>
              <a:path w="588009" h="175259">
                <a:moveTo>
                  <a:pt x="147765" y="0"/>
                </a:moveTo>
                <a:lnTo>
                  <a:pt x="125148" y="0"/>
                </a:lnTo>
                <a:lnTo>
                  <a:pt x="32669" y="116352"/>
                </a:lnTo>
                <a:lnTo>
                  <a:pt x="68956" y="116352"/>
                </a:lnTo>
                <a:lnTo>
                  <a:pt x="115095" y="58301"/>
                </a:lnTo>
                <a:lnTo>
                  <a:pt x="147765" y="58301"/>
                </a:lnTo>
                <a:lnTo>
                  <a:pt x="147765" y="0"/>
                </a:lnTo>
                <a:close/>
              </a:path>
              <a:path w="588009" h="175259">
                <a:moveTo>
                  <a:pt x="256906" y="129671"/>
                </a:moveTo>
                <a:lnTo>
                  <a:pt x="226983" y="129671"/>
                </a:lnTo>
                <a:lnTo>
                  <a:pt x="228994" y="138137"/>
                </a:lnTo>
                <a:lnTo>
                  <a:pt x="261349" y="171073"/>
                </a:lnTo>
                <a:lnTo>
                  <a:pt x="285034" y="174905"/>
                </a:lnTo>
                <a:lnTo>
                  <a:pt x="297725" y="173947"/>
                </a:lnTo>
                <a:lnTo>
                  <a:pt x="336174" y="150607"/>
                </a:lnTo>
                <a:lnTo>
                  <a:pt x="337770" y="147765"/>
                </a:lnTo>
                <a:lnTo>
                  <a:pt x="276490" y="147765"/>
                </a:lnTo>
                <a:lnTo>
                  <a:pt x="269370" y="144833"/>
                </a:lnTo>
                <a:lnTo>
                  <a:pt x="263673" y="138969"/>
                </a:lnTo>
                <a:lnTo>
                  <a:pt x="258145" y="132938"/>
                </a:lnTo>
                <a:lnTo>
                  <a:pt x="256906" y="129671"/>
                </a:lnTo>
                <a:close/>
              </a:path>
              <a:path w="588009" h="175259">
                <a:moveTo>
                  <a:pt x="212157" y="62574"/>
                </a:moveTo>
                <a:lnTo>
                  <a:pt x="181498" y="62574"/>
                </a:lnTo>
                <a:lnTo>
                  <a:pt x="181498" y="171387"/>
                </a:lnTo>
                <a:lnTo>
                  <a:pt x="212157" y="171387"/>
                </a:lnTo>
                <a:lnTo>
                  <a:pt x="212157" y="129671"/>
                </a:lnTo>
                <a:lnTo>
                  <a:pt x="256906" y="129671"/>
                </a:lnTo>
                <a:lnTo>
                  <a:pt x="255380" y="125650"/>
                </a:lnTo>
                <a:lnTo>
                  <a:pt x="255380" y="108394"/>
                </a:lnTo>
                <a:lnTo>
                  <a:pt x="257223" y="103536"/>
                </a:lnTo>
                <a:lnTo>
                  <a:pt x="212157" y="103536"/>
                </a:lnTo>
                <a:lnTo>
                  <a:pt x="212157" y="62574"/>
                </a:lnTo>
                <a:close/>
              </a:path>
              <a:path w="588009" h="175259">
                <a:moveTo>
                  <a:pt x="337870" y="86196"/>
                </a:moveTo>
                <a:lnTo>
                  <a:pt x="293578" y="86196"/>
                </a:lnTo>
                <a:lnTo>
                  <a:pt x="300615" y="89211"/>
                </a:lnTo>
                <a:lnTo>
                  <a:pt x="306143" y="95243"/>
                </a:lnTo>
                <a:lnTo>
                  <a:pt x="311839" y="101106"/>
                </a:lnTo>
                <a:lnTo>
                  <a:pt x="314688" y="108394"/>
                </a:lnTo>
                <a:lnTo>
                  <a:pt x="314688" y="125650"/>
                </a:lnTo>
                <a:lnTo>
                  <a:pt x="311839" y="132938"/>
                </a:lnTo>
                <a:lnTo>
                  <a:pt x="300615" y="144833"/>
                </a:lnTo>
                <a:lnTo>
                  <a:pt x="293578" y="147765"/>
                </a:lnTo>
                <a:lnTo>
                  <a:pt x="337770" y="147765"/>
                </a:lnTo>
                <a:lnTo>
                  <a:pt x="341828" y="140540"/>
                </a:lnTo>
                <a:lnTo>
                  <a:pt x="345221" y="129373"/>
                </a:lnTo>
                <a:lnTo>
                  <a:pt x="346352" y="117106"/>
                </a:lnTo>
                <a:lnTo>
                  <a:pt x="345221" y="104541"/>
                </a:lnTo>
                <a:lnTo>
                  <a:pt x="341828" y="93232"/>
                </a:lnTo>
                <a:lnTo>
                  <a:pt x="337870" y="86196"/>
                </a:lnTo>
                <a:close/>
              </a:path>
              <a:path w="588009" h="175259">
                <a:moveTo>
                  <a:pt x="285034" y="59055"/>
                </a:moveTo>
                <a:lnTo>
                  <a:pt x="242564" y="74385"/>
                </a:lnTo>
                <a:lnTo>
                  <a:pt x="226983" y="103536"/>
                </a:lnTo>
                <a:lnTo>
                  <a:pt x="257223" y="103536"/>
                </a:lnTo>
                <a:lnTo>
                  <a:pt x="258145" y="101106"/>
                </a:lnTo>
                <a:lnTo>
                  <a:pt x="269370" y="89211"/>
                </a:lnTo>
                <a:lnTo>
                  <a:pt x="276490" y="86196"/>
                </a:lnTo>
                <a:lnTo>
                  <a:pt x="337870" y="86196"/>
                </a:lnTo>
                <a:lnTo>
                  <a:pt x="336174" y="83180"/>
                </a:lnTo>
                <a:lnTo>
                  <a:pt x="328258" y="74385"/>
                </a:lnTo>
                <a:lnTo>
                  <a:pt x="319337" y="67678"/>
                </a:lnTo>
                <a:lnTo>
                  <a:pt x="309159" y="62888"/>
                </a:lnTo>
                <a:lnTo>
                  <a:pt x="297725" y="60013"/>
                </a:lnTo>
                <a:lnTo>
                  <a:pt x="285034" y="59055"/>
                </a:lnTo>
                <a:close/>
              </a:path>
              <a:path w="588009" h="175259">
                <a:moveTo>
                  <a:pt x="357409" y="145252"/>
                </a:moveTo>
                <a:lnTo>
                  <a:pt x="357409" y="171387"/>
                </a:lnTo>
                <a:lnTo>
                  <a:pt x="360089" y="172057"/>
                </a:lnTo>
                <a:lnTo>
                  <a:pt x="363105" y="172392"/>
                </a:lnTo>
                <a:lnTo>
                  <a:pt x="366456" y="172392"/>
                </a:lnTo>
                <a:lnTo>
                  <a:pt x="400366" y="154675"/>
                </a:lnTo>
                <a:lnTo>
                  <a:pt x="403921" y="145754"/>
                </a:lnTo>
                <a:lnTo>
                  <a:pt x="361011" y="145754"/>
                </a:lnTo>
                <a:lnTo>
                  <a:pt x="359419" y="145587"/>
                </a:lnTo>
                <a:lnTo>
                  <a:pt x="357409" y="145252"/>
                </a:lnTo>
                <a:close/>
              </a:path>
              <a:path w="588009" h="175259">
                <a:moveTo>
                  <a:pt x="466474" y="88709"/>
                </a:moveTo>
                <a:lnTo>
                  <a:pt x="435815" y="88709"/>
                </a:lnTo>
                <a:lnTo>
                  <a:pt x="435815" y="171387"/>
                </a:lnTo>
                <a:lnTo>
                  <a:pt x="466474" y="171387"/>
                </a:lnTo>
                <a:lnTo>
                  <a:pt x="466474" y="88709"/>
                </a:lnTo>
                <a:close/>
              </a:path>
              <a:path w="588009" h="175259">
                <a:moveTo>
                  <a:pt x="466474" y="62574"/>
                </a:moveTo>
                <a:lnTo>
                  <a:pt x="378518" y="62574"/>
                </a:lnTo>
                <a:lnTo>
                  <a:pt x="378518" y="132854"/>
                </a:lnTo>
                <a:lnTo>
                  <a:pt x="377262" y="137461"/>
                </a:lnTo>
                <a:lnTo>
                  <a:pt x="374749" y="140477"/>
                </a:lnTo>
                <a:lnTo>
                  <a:pt x="371900" y="143995"/>
                </a:lnTo>
                <a:lnTo>
                  <a:pt x="367712" y="145754"/>
                </a:lnTo>
                <a:lnTo>
                  <a:pt x="403921" y="145754"/>
                </a:lnTo>
                <a:lnTo>
                  <a:pt x="405517" y="138592"/>
                </a:lnTo>
                <a:lnTo>
                  <a:pt x="406161" y="128666"/>
                </a:lnTo>
                <a:lnTo>
                  <a:pt x="406161" y="88709"/>
                </a:lnTo>
                <a:lnTo>
                  <a:pt x="466474" y="88709"/>
                </a:lnTo>
                <a:lnTo>
                  <a:pt x="466474" y="62574"/>
                </a:lnTo>
                <a:close/>
              </a:path>
              <a:path w="588009" h="175259">
                <a:moveTo>
                  <a:pt x="526283" y="62574"/>
                </a:moveTo>
                <a:lnTo>
                  <a:pt x="495624" y="62574"/>
                </a:lnTo>
                <a:lnTo>
                  <a:pt x="495624" y="171387"/>
                </a:lnTo>
                <a:lnTo>
                  <a:pt x="551665" y="171387"/>
                </a:lnTo>
                <a:lnTo>
                  <a:pt x="558842" y="170884"/>
                </a:lnTo>
                <a:lnTo>
                  <a:pt x="585960" y="147262"/>
                </a:lnTo>
                <a:lnTo>
                  <a:pt x="526283" y="147262"/>
                </a:lnTo>
                <a:lnTo>
                  <a:pt x="526283" y="125399"/>
                </a:lnTo>
                <a:lnTo>
                  <a:pt x="587393" y="125399"/>
                </a:lnTo>
                <a:lnTo>
                  <a:pt x="584836" y="118195"/>
                </a:lnTo>
                <a:lnTo>
                  <a:pt x="550157" y="101274"/>
                </a:lnTo>
                <a:lnTo>
                  <a:pt x="526283" y="101274"/>
                </a:lnTo>
                <a:lnTo>
                  <a:pt x="526283" y="62574"/>
                </a:lnTo>
                <a:close/>
              </a:path>
              <a:path w="588009" h="175259">
                <a:moveTo>
                  <a:pt x="587393" y="125399"/>
                </a:moveTo>
                <a:lnTo>
                  <a:pt x="546052" y="125399"/>
                </a:lnTo>
                <a:lnTo>
                  <a:pt x="549570" y="126237"/>
                </a:lnTo>
                <a:lnTo>
                  <a:pt x="551916" y="127912"/>
                </a:lnTo>
                <a:lnTo>
                  <a:pt x="554597" y="129587"/>
                </a:lnTo>
                <a:lnTo>
                  <a:pt x="555937" y="132184"/>
                </a:lnTo>
                <a:lnTo>
                  <a:pt x="555937" y="139555"/>
                </a:lnTo>
                <a:lnTo>
                  <a:pt x="554597" y="142487"/>
                </a:lnTo>
                <a:lnTo>
                  <a:pt x="551916" y="144498"/>
                </a:lnTo>
                <a:lnTo>
                  <a:pt x="549570" y="146341"/>
                </a:lnTo>
                <a:lnTo>
                  <a:pt x="545801" y="147262"/>
                </a:lnTo>
                <a:lnTo>
                  <a:pt x="585960" y="147262"/>
                </a:lnTo>
                <a:lnTo>
                  <a:pt x="586878" y="144121"/>
                </a:lnTo>
                <a:lnTo>
                  <a:pt x="587601" y="135702"/>
                </a:lnTo>
                <a:lnTo>
                  <a:pt x="587601" y="125985"/>
                </a:lnTo>
                <a:lnTo>
                  <a:pt x="587393" y="125399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ECBE187C-46D7-4078-806B-BD33C1F1960A}"/>
              </a:ext>
            </a:extLst>
          </p:cNvPr>
          <p:cNvSpPr/>
          <p:nvPr/>
        </p:nvSpPr>
        <p:spPr>
          <a:xfrm>
            <a:off x="3783278" y="6514316"/>
            <a:ext cx="268164" cy="105573"/>
          </a:xfrm>
          <a:custGeom>
            <a:avLst/>
            <a:gdLst/>
            <a:ahLst/>
            <a:cxnLst/>
            <a:rect l="l" t="t" r="r" b="b"/>
            <a:pathLst>
              <a:path w="701675" h="229870">
                <a:moveTo>
                  <a:pt x="97253" y="0"/>
                </a:moveTo>
                <a:lnTo>
                  <a:pt x="72626" y="0"/>
                </a:lnTo>
                <a:lnTo>
                  <a:pt x="0" y="171136"/>
                </a:lnTo>
                <a:lnTo>
                  <a:pt x="35433" y="171136"/>
                </a:lnTo>
                <a:lnTo>
                  <a:pt x="50260" y="135953"/>
                </a:lnTo>
                <a:lnTo>
                  <a:pt x="153352" y="135953"/>
                </a:lnTo>
                <a:lnTo>
                  <a:pt x="142360" y="109316"/>
                </a:lnTo>
                <a:lnTo>
                  <a:pt x="60563" y="109316"/>
                </a:lnTo>
                <a:lnTo>
                  <a:pt x="84688" y="49003"/>
                </a:lnTo>
                <a:lnTo>
                  <a:pt x="117473" y="49003"/>
                </a:lnTo>
                <a:lnTo>
                  <a:pt x="97253" y="0"/>
                </a:lnTo>
                <a:close/>
              </a:path>
              <a:path w="701675" h="229870">
                <a:moveTo>
                  <a:pt x="153352" y="135953"/>
                </a:moveTo>
                <a:lnTo>
                  <a:pt x="117860" y="135953"/>
                </a:lnTo>
                <a:lnTo>
                  <a:pt x="132687" y="171136"/>
                </a:lnTo>
                <a:lnTo>
                  <a:pt x="167869" y="171136"/>
                </a:lnTo>
                <a:lnTo>
                  <a:pt x="153352" y="135953"/>
                </a:lnTo>
                <a:close/>
              </a:path>
              <a:path w="701675" h="229870">
                <a:moveTo>
                  <a:pt x="117473" y="49003"/>
                </a:moveTo>
                <a:lnTo>
                  <a:pt x="84688" y="49003"/>
                </a:lnTo>
                <a:lnTo>
                  <a:pt x="108310" y="109316"/>
                </a:lnTo>
                <a:lnTo>
                  <a:pt x="142360" y="109316"/>
                </a:lnTo>
                <a:lnTo>
                  <a:pt x="117473" y="49003"/>
                </a:lnTo>
                <a:close/>
              </a:path>
              <a:path w="701675" h="229870">
                <a:moveTo>
                  <a:pt x="230914" y="62322"/>
                </a:moveTo>
                <a:lnTo>
                  <a:pt x="182915" y="62322"/>
                </a:lnTo>
                <a:lnTo>
                  <a:pt x="182915" y="171136"/>
                </a:lnTo>
                <a:lnTo>
                  <a:pt x="248840" y="171136"/>
                </a:lnTo>
                <a:lnTo>
                  <a:pt x="256966" y="168790"/>
                </a:lnTo>
                <a:lnTo>
                  <a:pt x="274191" y="147011"/>
                </a:lnTo>
                <a:lnTo>
                  <a:pt x="213574" y="147011"/>
                </a:lnTo>
                <a:lnTo>
                  <a:pt x="213574" y="125148"/>
                </a:lnTo>
                <a:lnTo>
                  <a:pt x="272332" y="125148"/>
                </a:lnTo>
                <a:lnTo>
                  <a:pt x="272127" y="124645"/>
                </a:lnTo>
                <a:lnTo>
                  <a:pt x="266599" y="119619"/>
                </a:lnTo>
                <a:lnTo>
                  <a:pt x="262410" y="115933"/>
                </a:lnTo>
                <a:lnTo>
                  <a:pt x="257636" y="113588"/>
                </a:lnTo>
                <a:lnTo>
                  <a:pt x="252275" y="112582"/>
                </a:lnTo>
                <a:lnTo>
                  <a:pt x="257133" y="110572"/>
                </a:lnTo>
                <a:lnTo>
                  <a:pt x="260819" y="107556"/>
                </a:lnTo>
                <a:lnTo>
                  <a:pt x="262075" y="105546"/>
                </a:lnTo>
                <a:lnTo>
                  <a:pt x="213574" y="105546"/>
                </a:lnTo>
                <a:lnTo>
                  <a:pt x="213574" y="86447"/>
                </a:lnTo>
                <a:lnTo>
                  <a:pt x="267353" y="86447"/>
                </a:lnTo>
                <a:lnTo>
                  <a:pt x="267353" y="81337"/>
                </a:lnTo>
                <a:lnTo>
                  <a:pt x="239034" y="62731"/>
                </a:lnTo>
                <a:lnTo>
                  <a:pt x="230914" y="62322"/>
                </a:lnTo>
                <a:close/>
              </a:path>
              <a:path w="701675" h="229870">
                <a:moveTo>
                  <a:pt x="272332" y="125148"/>
                </a:moveTo>
                <a:lnTo>
                  <a:pt x="233343" y="125148"/>
                </a:lnTo>
                <a:lnTo>
                  <a:pt x="236861" y="125985"/>
                </a:lnTo>
                <a:lnTo>
                  <a:pt x="239207" y="127661"/>
                </a:lnTo>
                <a:lnTo>
                  <a:pt x="241887" y="129336"/>
                </a:lnTo>
                <a:lnTo>
                  <a:pt x="243228" y="131933"/>
                </a:lnTo>
                <a:lnTo>
                  <a:pt x="243228" y="139304"/>
                </a:lnTo>
                <a:lnTo>
                  <a:pt x="241887" y="142236"/>
                </a:lnTo>
                <a:lnTo>
                  <a:pt x="239207" y="144246"/>
                </a:lnTo>
                <a:lnTo>
                  <a:pt x="236861" y="146089"/>
                </a:lnTo>
                <a:lnTo>
                  <a:pt x="233092" y="147011"/>
                </a:lnTo>
                <a:lnTo>
                  <a:pt x="274191" y="147011"/>
                </a:lnTo>
                <a:lnTo>
                  <a:pt x="274892" y="139974"/>
                </a:lnTo>
                <a:lnTo>
                  <a:pt x="274892" y="131430"/>
                </a:lnTo>
                <a:lnTo>
                  <a:pt x="272332" y="125148"/>
                </a:lnTo>
                <a:close/>
              </a:path>
              <a:path w="701675" h="229870">
                <a:moveTo>
                  <a:pt x="267353" y="86447"/>
                </a:moveTo>
                <a:lnTo>
                  <a:pt x="231500" y="86447"/>
                </a:lnTo>
                <a:lnTo>
                  <a:pt x="234516" y="87034"/>
                </a:lnTo>
                <a:lnTo>
                  <a:pt x="238537" y="89882"/>
                </a:lnTo>
                <a:lnTo>
                  <a:pt x="239709" y="92478"/>
                </a:lnTo>
                <a:lnTo>
                  <a:pt x="239709" y="99347"/>
                </a:lnTo>
                <a:lnTo>
                  <a:pt x="238369" y="101860"/>
                </a:lnTo>
                <a:lnTo>
                  <a:pt x="233511" y="104876"/>
                </a:lnTo>
                <a:lnTo>
                  <a:pt x="230830" y="105546"/>
                </a:lnTo>
                <a:lnTo>
                  <a:pt x="262075" y="105546"/>
                </a:lnTo>
                <a:lnTo>
                  <a:pt x="263332" y="103536"/>
                </a:lnTo>
                <a:lnTo>
                  <a:pt x="266012" y="99347"/>
                </a:lnTo>
                <a:lnTo>
                  <a:pt x="267353" y="94908"/>
                </a:lnTo>
                <a:lnTo>
                  <a:pt x="267353" y="86447"/>
                </a:lnTo>
                <a:close/>
              </a:path>
              <a:path w="701675" h="229870">
                <a:moveTo>
                  <a:pt x="366882" y="62322"/>
                </a:moveTo>
                <a:lnTo>
                  <a:pt x="297523" y="62322"/>
                </a:lnTo>
                <a:lnTo>
                  <a:pt x="297523" y="171136"/>
                </a:lnTo>
                <a:lnTo>
                  <a:pt x="328181" y="171136"/>
                </a:lnTo>
                <a:lnTo>
                  <a:pt x="328181" y="88458"/>
                </a:lnTo>
                <a:lnTo>
                  <a:pt x="366882" y="88458"/>
                </a:lnTo>
                <a:lnTo>
                  <a:pt x="366882" y="62322"/>
                </a:lnTo>
                <a:close/>
              </a:path>
              <a:path w="701675" h="229870">
                <a:moveTo>
                  <a:pt x="404538" y="62322"/>
                </a:moveTo>
                <a:lnTo>
                  <a:pt x="368853" y="62322"/>
                </a:lnTo>
                <a:lnTo>
                  <a:pt x="420621" y="154801"/>
                </a:lnTo>
                <a:lnTo>
                  <a:pt x="380664" y="229438"/>
                </a:lnTo>
                <a:lnTo>
                  <a:pt x="415344" y="229438"/>
                </a:lnTo>
                <a:lnTo>
                  <a:pt x="470604" y="124142"/>
                </a:lnTo>
                <a:lnTo>
                  <a:pt x="438212" y="124142"/>
                </a:lnTo>
                <a:lnTo>
                  <a:pt x="404538" y="62322"/>
                </a:lnTo>
                <a:close/>
              </a:path>
              <a:path w="701675" h="229870">
                <a:moveTo>
                  <a:pt x="503048" y="62322"/>
                </a:moveTo>
                <a:lnTo>
                  <a:pt x="468368" y="62322"/>
                </a:lnTo>
                <a:lnTo>
                  <a:pt x="438212" y="124142"/>
                </a:lnTo>
                <a:lnTo>
                  <a:pt x="470604" y="124142"/>
                </a:lnTo>
                <a:lnTo>
                  <a:pt x="503048" y="62322"/>
                </a:lnTo>
                <a:close/>
              </a:path>
              <a:path w="701675" h="229870">
                <a:moveTo>
                  <a:pt x="570669" y="58804"/>
                </a:moveTo>
                <a:lnTo>
                  <a:pt x="531466" y="72877"/>
                </a:lnTo>
                <a:lnTo>
                  <a:pt x="512619" y="117106"/>
                </a:lnTo>
                <a:lnTo>
                  <a:pt x="513702" y="129231"/>
                </a:lnTo>
                <a:lnTo>
                  <a:pt x="538801" y="165748"/>
                </a:lnTo>
                <a:lnTo>
                  <a:pt x="571926" y="174654"/>
                </a:lnTo>
                <a:lnTo>
                  <a:pt x="579151" y="174230"/>
                </a:lnTo>
                <a:lnTo>
                  <a:pt x="586250" y="172958"/>
                </a:lnTo>
                <a:lnTo>
                  <a:pt x="593224" y="170837"/>
                </a:lnTo>
                <a:lnTo>
                  <a:pt x="600072" y="167869"/>
                </a:lnTo>
                <a:lnTo>
                  <a:pt x="600072" y="147513"/>
                </a:lnTo>
                <a:lnTo>
                  <a:pt x="566732" y="147513"/>
                </a:lnTo>
                <a:lnTo>
                  <a:pt x="559109" y="144581"/>
                </a:lnTo>
                <a:lnTo>
                  <a:pt x="553078" y="138718"/>
                </a:lnTo>
                <a:lnTo>
                  <a:pt x="547215" y="132854"/>
                </a:lnTo>
                <a:lnTo>
                  <a:pt x="544283" y="125483"/>
                </a:lnTo>
                <a:lnTo>
                  <a:pt x="544283" y="108059"/>
                </a:lnTo>
                <a:lnTo>
                  <a:pt x="546963" y="100855"/>
                </a:lnTo>
                <a:lnTo>
                  <a:pt x="552324" y="94991"/>
                </a:lnTo>
                <a:lnTo>
                  <a:pt x="557685" y="88960"/>
                </a:lnTo>
                <a:lnTo>
                  <a:pt x="565224" y="85945"/>
                </a:lnTo>
                <a:lnTo>
                  <a:pt x="600072" y="85945"/>
                </a:lnTo>
                <a:lnTo>
                  <a:pt x="600072" y="65338"/>
                </a:lnTo>
                <a:lnTo>
                  <a:pt x="593145" y="62479"/>
                </a:lnTo>
                <a:lnTo>
                  <a:pt x="585936" y="60437"/>
                </a:lnTo>
                <a:lnTo>
                  <a:pt x="578444" y="59212"/>
                </a:lnTo>
                <a:lnTo>
                  <a:pt x="570669" y="58804"/>
                </a:lnTo>
                <a:close/>
              </a:path>
              <a:path w="701675" h="229870">
                <a:moveTo>
                  <a:pt x="600072" y="137964"/>
                </a:moveTo>
                <a:lnTo>
                  <a:pt x="594606" y="142142"/>
                </a:lnTo>
                <a:lnTo>
                  <a:pt x="588763" y="145126"/>
                </a:lnTo>
                <a:lnTo>
                  <a:pt x="582543" y="146917"/>
                </a:lnTo>
                <a:lnTo>
                  <a:pt x="575947" y="147513"/>
                </a:lnTo>
                <a:lnTo>
                  <a:pt x="600072" y="147513"/>
                </a:lnTo>
                <a:lnTo>
                  <a:pt x="600072" y="137964"/>
                </a:lnTo>
                <a:close/>
              </a:path>
              <a:path w="701675" h="229870">
                <a:moveTo>
                  <a:pt x="600072" y="85945"/>
                </a:moveTo>
                <a:lnTo>
                  <a:pt x="574941" y="85945"/>
                </a:lnTo>
                <a:lnTo>
                  <a:pt x="582072" y="86541"/>
                </a:lnTo>
                <a:lnTo>
                  <a:pt x="588637" y="88332"/>
                </a:lnTo>
                <a:lnTo>
                  <a:pt x="594637" y="91316"/>
                </a:lnTo>
                <a:lnTo>
                  <a:pt x="600072" y="95494"/>
                </a:lnTo>
                <a:lnTo>
                  <a:pt x="600072" y="85945"/>
                </a:lnTo>
                <a:close/>
              </a:path>
              <a:path w="701675" h="229870">
                <a:moveTo>
                  <a:pt x="670931" y="88458"/>
                </a:moveTo>
                <a:lnTo>
                  <a:pt x="640272" y="88458"/>
                </a:lnTo>
                <a:lnTo>
                  <a:pt x="640272" y="171136"/>
                </a:lnTo>
                <a:lnTo>
                  <a:pt x="670931" y="171136"/>
                </a:lnTo>
                <a:lnTo>
                  <a:pt x="670931" y="88458"/>
                </a:lnTo>
                <a:close/>
              </a:path>
              <a:path w="701675" h="229870">
                <a:moveTo>
                  <a:pt x="701087" y="62322"/>
                </a:moveTo>
                <a:lnTo>
                  <a:pt x="610116" y="62322"/>
                </a:lnTo>
                <a:lnTo>
                  <a:pt x="610116" y="88458"/>
                </a:lnTo>
                <a:lnTo>
                  <a:pt x="701087" y="88458"/>
                </a:lnTo>
                <a:lnTo>
                  <a:pt x="701087" y="62322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0" name="object 24">
            <a:extLst>
              <a:ext uri="{FF2B5EF4-FFF2-40B4-BE49-F238E27FC236}">
                <a16:creationId xmlns:a16="http://schemas.microsoft.com/office/drawing/2014/main" id="{ED2FB5A4-7B95-4462-A7C6-B87AF53BE3BF}"/>
              </a:ext>
            </a:extLst>
          </p:cNvPr>
          <p:cNvSpPr/>
          <p:nvPr/>
        </p:nvSpPr>
        <p:spPr>
          <a:xfrm>
            <a:off x="1632785" y="6528286"/>
            <a:ext cx="224481" cy="105282"/>
          </a:xfrm>
          <a:custGeom>
            <a:avLst/>
            <a:gdLst/>
            <a:ahLst/>
            <a:cxnLst/>
            <a:rect l="l" t="t" r="r" b="b"/>
            <a:pathLst>
              <a:path w="587375" h="229234">
                <a:moveTo>
                  <a:pt x="81737" y="67348"/>
                </a:moveTo>
                <a:lnTo>
                  <a:pt x="50260" y="67348"/>
                </a:lnTo>
                <a:lnTo>
                  <a:pt x="94237" y="172895"/>
                </a:lnTo>
                <a:lnTo>
                  <a:pt x="103284" y="172895"/>
                </a:lnTo>
                <a:lnTo>
                  <a:pt x="130877" y="109567"/>
                </a:lnTo>
                <a:lnTo>
                  <a:pt x="99263" y="109567"/>
                </a:lnTo>
                <a:lnTo>
                  <a:pt x="81737" y="67348"/>
                </a:lnTo>
                <a:close/>
              </a:path>
              <a:path w="587375" h="229234">
                <a:moveTo>
                  <a:pt x="53778" y="0"/>
                </a:moveTo>
                <a:lnTo>
                  <a:pt x="31161" y="0"/>
                </a:lnTo>
                <a:lnTo>
                  <a:pt x="0" y="170633"/>
                </a:lnTo>
                <a:lnTo>
                  <a:pt x="33171" y="170633"/>
                </a:lnTo>
                <a:lnTo>
                  <a:pt x="50260" y="67348"/>
                </a:lnTo>
                <a:lnTo>
                  <a:pt x="81737" y="67348"/>
                </a:lnTo>
                <a:lnTo>
                  <a:pt x="53778" y="0"/>
                </a:lnTo>
                <a:close/>
              </a:path>
              <a:path w="587375" h="229234">
                <a:moveTo>
                  <a:pt x="180486" y="67348"/>
                </a:moveTo>
                <a:lnTo>
                  <a:pt x="149272" y="67348"/>
                </a:lnTo>
                <a:lnTo>
                  <a:pt x="164351" y="170633"/>
                </a:lnTo>
                <a:lnTo>
                  <a:pt x="197522" y="170633"/>
                </a:lnTo>
                <a:lnTo>
                  <a:pt x="180486" y="67348"/>
                </a:lnTo>
                <a:close/>
              </a:path>
              <a:path w="587375" h="229234">
                <a:moveTo>
                  <a:pt x="169377" y="0"/>
                </a:moveTo>
                <a:lnTo>
                  <a:pt x="146759" y="0"/>
                </a:lnTo>
                <a:lnTo>
                  <a:pt x="99263" y="109567"/>
                </a:lnTo>
                <a:lnTo>
                  <a:pt x="130877" y="109567"/>
                </a:lnTo>
                <a:lnTo>
                  <a:pt x="149272" y="67348"/>
                </a:lnTo>
                <a:lnTo>
                  <a:pt x="180486" y="67348"/>
                </a:lnTo>
                <a:lnTo>
                  <a:pt x="169377" y="0"/>
                </a:lnTo>
                <a:close/>
              </a:path>
              <a:path w="587375" h="229234">
                <a:moveTo>
                  <a:pt x="271183" y="58301"/>
                </a:moveTo>
                <a:lnTo>
                  <a:pt x="232231" y="74887"/>
                </a:lnTo>
                <a:lnTo>
                  <a:pt x="217153" y="116101"/>
                </a:lnTo>
                <a:lnTo>
                  <a:pt x="218111" y="127818"/>
                </a:lnTo>
                <a:lnTo>
                  <a:pt x="240838" y="164680"/>
                </a:lnTo>
                <a:lnTo>
                  <a:pt x="272691" y="174151"/>
                </a:lnTo>
                <a:lnTo>
                  <a:pt x="282696" y="173052"/>
                </a:lnTo>
                <a:lnTo>
                  <a:pt x="291601" y="169754"/>
                </a:lnTo>
                <a:lnTo>
                  <a:pt x="299407" y="164256"/>
                </a:lnTo>
                <a:lnTo>
                  <a:pt x="306114" y="156560"/>
                </a:lnTo>
                <a:lnTo>
                  <a:pt x="336773" y="156560"/>
                </a:lnTo>
                <a:lnTo>
                  <a:pt x="336773" y="147011"/>
                </a:lnTo>
                <a:lnTo>
                  <a:pt x="270262" y="147011"/>
                </a:lnTo>
                <a:lnTo>
                  <a:pt x="263058" y="144079"/>
                </a:lnTo>
                <a:lnTo>
                  <a:pt x="257361" y="138215"/>
                </a:lnTo>
                <a:lnTo>
                  <a:pt x="251665" y="132184"/>
                </a:lnTo>
                <a:lnTo>
                  <a:pt x="248817" y="124812"/>
                </a:lnTo>
                <a:lnTo>
                  <a:pt x="248817" y="107389"/>
                </a:lnTo>
                <a:lnTo>
                  <a:pt x="251665" y="100101"/>
                </a:lnTo>
                <a:lnTo>
                  <a:pt x="263058" y="88374"/>
                </a:lnTo>
                <a:lnTo>
                  <a:pt x="270262" y="85442"/>
                </a:lnTo>
                <a:lnTo>
                  <a:pt x="336773" y="85442"/>
                </a:lnTo>
                <a:lnTo>
                  <a:pt x="336773" y="75892"/>
                </a:lnTo>
                <a:lnTo>
                  <a:pt x="306114" y="75892"/>
                </a:lnTo>
                <a:lnTo>
                  <a:pt x="299690" y="68196"/>
                </a:lnTo>
                <a:lnTo>
                  <a:pt x="291727" y="62699"/>
                </a:lnTo>
                <a:lnTo>
                  <a:pt x="282225" y="59401"/>
                </a:lnTo>
                <a:lnTo>
                  <a:pt x="271183" y="58301"/>
                </a:lnTo>
                <a:close/>
              </a:path>
              <a:path w="587375" h="229234">
                <a:moveTo>
                  <a:pt x="336773" y="156560"/>
                </a:moveTo>
                <a:lnTo>
                  <a:pt x="306114" y="156560"/>
                </a:lnTo>
                <a:lnTo>
                  <a:pt x="306114" y="170633"/>
                </a:lnTo>
                <a:lnTo>
                  <a:pt x="336773" y="170633"/>
                </a:lnTo>
                <a:lnTo>
                  <a:pt x="336773" y="156560"/>
                </a:lnTo>
                <a:close/>
              </a:path>
              <a:path w="587375" h="229234">
                <a:moveTo>
                  <a:pt x="336773" y="85442"/>
                </a:moveTo>
                <a:lnTo>
                  <a:pt x="287685" y="85442"/>
                </a:lnTo>
                <a:lnTo>
                  <a:pt x="294889" y="88374"/>
                </a:lnTo>
                <a:lnTo>
                  <a:pt x="306281" y="100101"/>
                </a:lnTo>
                <a:lnTo>
                  <a:pt x="309129" y="107389"/>
                </a:lnTo>
                <a:lnTo>
                  <a:pt x="309129" y="124812"/>
                </a:lnTo>
                <a:lnTo>
                  <a:pt x="306281" y="132184"/>
                </a:lnTo>
                <a:lnTo>
                  <a:pt x="300585" y="138215"/>
                </a:lnTo>
                <a:lnTo>
                  <a:pt x="294889" y="144079"/>
                </a:lnTo>
                <a:lnTo>
                  <a:pt x="287685" y="147011"/>
                </a:lnTo>
                <a:lnTo>
                  <a:pt x="336773" y="147011"/>
                </a:lnTo>
                <a:lnTo>
                  <a:pt x="336773" y="85442"/>
                </a:lnTo>
                <a:close/>
              </a:path>
              <a:path w="587375" h="229234">
                <a:moveTo>
                  <a:pt x="336773" y="61820"/>
                </a:moveTo>
                <a:lnTo>
                  <a:pt x="306114" y="61820"/>
                </a:lnTo>
                <a:lnTo>
                  <a:pt x="306114" y="75892"/>
                </a:lnTo>
                <a:lnTo>
                  <a:pt x="336773" y="75892"/>
                </a:lnTo>
                <a:lnTo>
                  <a:pt x="336773" y="61820"/>
                </a:lnTo>
                <a:close/>
              </a:path>
              <a:path w="587375" h="229234">
                <a:moveTo>
                  <a:pt x="396661" y="61820"/>
                </a:moveTo>
                <a:lnTo>
                  <a:pt x="366002" y="61820"/>
                </a:lnTo>
                <a:lnTo>
                  <a:pt x="366002" y="228935"/>
                </a:lnTo>
                <a:lnTo>
                  <a:pt x="396661" y="228935"/>
                </a:lnTo>
                <a:lnTo>
                  <a:pt x="396661" y="156560"/>
                </a:lnTo>
                <a:lnTo>
                  <a:pt x="471247" y="156560"/>
                </a:lnTo>
                <a:lnTo>
                  <a:pt x="476999" y="148990"/>
                </a:lnTo>
                <a:lnTo>
                  <a:pt x="477957" y="147011"/>
                </a:lnTo>
                <a:lnTo>
                  <a:pt x="415090" y="147011"/>
                </a:lnTo>
                <a:lnTo>
                  <a:pt x="407886" y="144079"/>
                </a:lnTo>
                <a:lnTo>
                  <a:pt x="402189" y="138215"/>
                </a:lnTo>
                <a:lnTo>
                  <a:pt x="396493" y="132184"/>
                </a:lnTo>
                <a:lnTo>
                  <a:pt x="393645" y="124812"/>
                </a:lnTo>
                <a:lnTo>
                  <a:pt x="393645" y="107389"/>
                </a:lnTo>
                <a:lnTo>
                  <a:pt x="396493" y="100101"/>
                </a:lnTo>
                <a:lnTo>
                  <a:pt x="407886" y="88374"/>
                </a:lnTo>
                <a:lnTo>
                  <a:pt x="415090" y="85442"/>
                </a:lnTo>
                <a:lnTo>
                  <a:pt x="478267" y="85442"/>
                </a:lnTo>
                <a:lnTo>
                  <a:pt x="477281" y="83353"/>
                </a:lnTo>
                <a:lnTo>
                  <a:pt x="471730" y="75892"/>
                </a:lnTo>
                <a:lnTo>
                  <a:pt x="396661" y="75892"/>
                </a:lnTo>
                <a:lnTo>
                  <a:pt x="396661" y="61820"/>
                </a:lnTo>
                <a:close/>
              </a:path>
              <a:path w="587375" h="229234">
                <a:moveTo>
                  <a:pt x="471247" y="156560"/>
                </a:moveTo>
                <a:lnTo>
                  <a:pt x="396661" y="156560"/>
                </a:lnTo>
                <a:lnTo>
                  <a:pt x="403634" y="164256"/>
                </a:lnTo>
                <a:lnTo>
                  <a:pt x="411739" y="169754"/>
                </a:lnTo>
                <a:lnTo>
                  <a:pt x="420974" y="173052"/>
                </a:lnTo>
                <a:lnTo>
                  <a:pt x="431340" y="174151"/>
                </a:lnTo>
                <a:lnTo>
                  <a:pt x="442728" y="173130"/>
                </a:lnTo>
                <a:lnTo>
                  <a:pt x="453015" y="170068"/>
                </a:lnTo>
                <a:lnTo>
                  <a:pt x="462203" y="164963"/>
                </a:lnTo>
                <a:lnTo>
                  <a:pt x="470292" y="157817"/>
                </a:lnTo>
                <a:lnTo>
                  <a:pt x="471247" y="156560"/>
                </a:lnTo>
                <a:close/>
              </a:path>
              <a:path w="587375" h="229234">
                <a:moveTo>
                  <a:pt x="478267" y="85442"/>
                </a:moveTo>
                <a:lnTo>
                  <a:pt x="432513" y="85442"/>
                </a:lnTo>
                <a:lnTo>
                  <a:pt x="439717" y="88374"/>
                </a:lnTo>
                <a:lnTo>
                  <a:pt x="451109" y="100101"/>
                </a:lnTo>
                <a:lnTo>
                  <a:pt x="453958" y="107389"/>
                </a:lnTo>
                <a:lnTo>
                  <a:pt x="453958" y="124812"/>
                </a:lnTo>
                <a:lnTo>
                  <a:pt x="451109" y="132184"/>
                </a:lnTo>
                <a:lnTo>
                  <a:pt x="445413" y="138215"/>
                </a:lnTo>
                <a:lnTo>
                  <a:pt x="439717" y="144079"/>
                </a:lnTo>
                <a:lnTo>
                  <a:pt x="432513" y="147011"/>
                </a:lnTo>
                <a:lnTo>
                  <a:pt x="477957" y="147011"/>
                </a:lnTo>
                <a:lnTo>
                  <a:pt x="481789" y="139095"/>
                </a:lnTo>
                <a:lnTo>
                  <a:pt x="484663" y="128132"/>
                </a:lnTo>
                <a:lnTo>
                  <a:pt x="485622" y="116101"/>
                </a:lnTo>
                <a:lnTo>
                  <a:pt x="484695" y="104085"/>
                </a:lnTo>
                <a:lnTo>
                  <a:pt x="481915" y="93169"/>
                </a:lnTo>
                <a:lnTo>
                  <a:pt x="478267" y="85442"/>
                </a:lnTo>
                <a:close/>
              </a:path>
              <a:path w="587375" h="229234">
                <a:moveTo>
                  <a:pt x="432094" y="58301"/>
                </a:moveTo>
                <a:lnTo>
                  <a:pt x="421304" y="59401"/>
                </a:lnTo>
                <a:lnTo>
                  <a:pt x="411802" y="62699"/>
                </a:lnTo>
                <a:lnTo>
                  <a:pt x="403587" y="68196"/>
                </a:lnTo>
                <a:lnTo>
                  <a:pt x="396661" y="75892"/>
                </a:lnTo>
                <a:lnTo>
                  <a:pt x="471730" y="75892"/>
                </a:lnTo>
                <a:lnTo>
                  <a:pt x="432094" y="58301"/>
                </a:lnTo>
                <a:close/>
              </a:path>
              <a:path w="587375" h="229234">
                <a:moveTo>
                  <a:pt x="557070" y="87955"/>
                </a:moveTo>
                <a:lnTo>
                  <a:pt x="526411" y="87955"/>
                </a:lnTo>
                <a:lnTo>
                  <a:pt x="526411" y="170633"/>
                </a:lnTo>
                <a:lnTo>
                  <a:pt x="557070" y="170633"/>
                </a:lnTo>
                <a:lnTo>
                  <a:pt x="557070" y="87955"/>
                </a:lnTo>
                <a:close/>
              </a:path>
              <a:path w="587375" h="229234">
                <a:moveTo>
                  <a:pt x="587226" y="61820"/>
                </a:moveTo>
                <a:lnTo>
                  <a:pt x="496255" y="61820"/>
                </a:lnTo>
                <a:lnTo>
                  <a:pt x="496255" y="87955"/>
                </a:lnTo>
                <a:lnTo>
                  <a:pt x="587226" y="87955"/>
                </a:lnTo>
                <a:lnTo>
                  <a:pt x="587226" y="61820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1" name="object 25">
            <a:extLst>
              <a:ext uri="{FF2B5EF4-FFF2-40B4-BE49-F238E27FC236}">
                <a16:creationId xmlns:a16="http://schemas.microsoft.com/office/drawing/2014/main" id="{12B26D0E-551E-4E3D-9D1F-D96BD0A25761}"/>
              </a:ext>
            </a:extLst>
          </p:cNvPr>
          <p:cNvSpPr/>
          <p:nvPr/>
        </p:nvSpPr>
        <p:spPr>
          <a:xfrm>
            <a:off x="5196158" y="6512492"/>
            <a:ext cx="309177" cy="109948"/>
          </a:xfrm>
          <a:custGeom>
            <a:avLst/>
            <a:gdLst/>
            <a:ahLst/>
            <a:cxnLst/>
            <a:rect l="l" t="t" r="r" b="b"/>
            <a:pathLst>
              <a:path w="808990" h="239395">
                <a:moveTo>
                  <a:pt x="32669" y="13318"/>
                </a:moveTo>
                <a:lnTo>
                  <a:pt x="0" y="13318"/>
                </a:lnTo>
                <a:lnTo>
                  <a:pt x="0" y="180936"/>
                </a:lnTo>
                <a:lnTo>
                  <a:pt x="32669" y="180936"/>
                </a:lnTo>
                <a:lnTo>
                  <a:pt x="32669" y="106300"/>
                </a:lnTo>
                <a:lnTo>
                  <a:pt x="136205" y="106300"/>
                </a:lnTo>
                <a:lnTo>
                  <a:pt x="136205" y="78154"/>
                </a:lnTo>
                <a:lnTo>
                  <a:pt x="32669" y="78154"/>
                </a:lnTo>
                <a:lnTo>
                  <a:pt x="32669" y="13318"/>
                </a:lnTo>
                <a:close/>
              </a:path>
              <a:path w="808990" h="239395">
                <a:moveTo>
                  <a:pt x="136205" y="106300"/>
                </a:moveTo>
                <a:lnTo>
                  <a:pt x="103536" y="106300"/>
                </a:lnTo>
                <a:lnTo>
                  <a:pt x="103536" y="180936"/>
                </a:lnTo>
                <a:lnTo>
                  <a:pt x="136205" y="180936"/>
                </a:lnTo>
                <a:lnTo>
                  <a:pt x="136205" y="106300"/>
                </a:lnTo>
                <a:close/>
              </a:path>
              <a:path w="808990" h="239395">
                <a:moveTo>
                  <a:pt x="136205" y="13318"/>
                </a:moveTo>
                <a:lnTo>
                  <a:pt x="103536" y="13318"/>
                </a:lnTo>
                <a:lnTo>
                  <a:pt x="103536" y="78154"/>
                </a:lnTo>
                <a:lnTo>
                  <a:pt x="136205" y="78154"/>
                </a:lnTo>
                <a:lnTo>
                  <a:pt x="136205" y="13318"/>
                </a:lnTo>
                <a:close/>
              </a:path>
              <a:path w="808990" h="239395">
                <a:moveTo>
                  <a:pt x="226758" y="68605"/>
                </a:moveTo>
                <a:lnTo>
                  <a:pt x="182780" y="83934"/>
                </a:lnTo>
                <a:lnTo>
                  <a:pt x="164435" y="126655"/>
                </a:lnTo>
                <a:lnTo>
                  <a:pt x="165582" y="139016"/>
                </a:lnTo>
                <a:lnTo>
                  <a:pt x="191748" y="175832"/>
                </a:lnTo>
                <a:lnTo>
                  <a:pt x="226758" y="184455"/>
                </a:lnTo>
                <a:lnTo>
                  <a:pt x="239778" y="183497"/>
                </a:lnTo>
                <a:lnTo>
                  <a:pt x="278761" y="160251"/>
                </a:lnTo>
                <a:lnTo>
                  <a:pt x="280439" y="157314"/>
                </a:lnTo>
                <a:lnTo>
                  <a:pt x="218046" y="157314"/>
                </a:lnTo>
                <a:lnTo>
                  <a:pt x="210758" y="154298"/>
                </a:lnTo>
                <a:lnTo>
                  <a:pt x="199031" y="142236"/>
                </a:lnTo>
                <a:lnTo>
                  <a:pt x="196099" y="135032"/>
                </a:lnTo>
                <a:lnTo>
                  <a:pt x="196099" y="118111"/>
                </a:lnTo>
                <a:lnTo>
                  <a:pt x="199031" y="110823"/>
                </a:lnTo>
                <a:lnTo>
                  <a:pt x="210758" y="98761"/>
                </a:lnTo>
                <a:lnTo>
                  <a:pt x="218046" y="95745"/>
                </a:lnTo>
                <a:lnTo>
                  <a:pt x="280422" y="95745"/>
                </a:lnTo>
                <a:lnTo>
                  <a:pt x="278761" y="92824"/>
                </a:lnTo>
                <a:lnTo>
                  <a:pt x="270735" y="83934"/>
                </a:lnTo>
                <a:lnTo>
                  <a:pt x="261767" y="77228"/>
                </a:lnTo>
                <a:lnTo>
                  <a:pt x="251448" y="72437"/>
                </a:lnTo>
                <a:lnTo>
                  <a:pt x="239778" y="69563"/>
                </a:lnTo>
                <a:lnTo>
                  <a:pt x="226758" y="68605"/>
                </a:lnTo>
                <a:close/>
              </a:path>
              <a:path w="808990" h="239395">
                <a:moveTo>
                  <a:pt x="280422" y="95745"/>
                </a:moveTo>
                <a:lnTo>
                  <a:pt x="235469" y="95745"/>
                </a:lnTo>
                <a:lnTo>
                  <a:pt x="242757" y="98761"/>
                </a:lnTo>
                <a:lnTo>
                  <a:pt x="254485" y="110823"/>
                </a:lnTo>
                <a:lnTo>
                  <a:pt x="257416" y="118111"/>
                </a:lnTo>
                <a:lnTo>
                  <a:pt x="257416" y="135032"/>
                </a:lnTo>
                <a:lnTo>
                  <a:pt x="254485" y="142236"/>
                </a:lnTo>
                <a:lnTo>
                  <a:pt x="242757" y="154298"/>
                </a:lnTo>
                <a:lnTo>
                  <a:pt x="235469" y="157314"/>
                </a:lnTo>
                <a:lnTo>
                  <a:pt x="280439" y="157314"/>
                </a:lnTo>
                <a:lnTo>
                  <a:pt x="284494" y="150215"/>
                </a:lnTo>
                <a:lnTo>
                  <a:pt x="287934" y="139016"/>
                </a:lnTo>
                <a:lnTo>
                  <a:pt x="289080" y="126655"/>
                </a:lnTo>
                <a:lnTo>
                  <a:pt x="287934" y="114185"/>
                </a:lnTo>
                <a:lnTo>
                  <a:pt x="284494" y="102907"/>
                </a:lnTo>
                <a:lnTo>
                  <a:pt x="280422" y="95745"/>
                </a:lnTo>
                <a:close/>
              </a:path>
              <a:path w="808990" h="239395">
                <a:moveTo>
                  <a:pt x="399241" y="72123"/>
                </a:moveTo>
                <a:lnTo>
                  <a:pt x="356017" y="72123"/>
                </a:lnTo>
                <a:lnTo>
                  <a:pt x="345619" y="72688"/>
                </a:lnTo>
                <a:lnTo>
                  <a:pt x="312542" y="93295"/>
                </a:lnTo>
                <a:lnTo>
                  <a:pt x="309275" y="108562"/>
                </a:lnTo>
                <a:lnTo>
                  <a:pt x="309275" y="118279"/>
                </a:lnTo>
                <a:lnTo>
                  <a:pt x="312123" y="125985"/>
                </a:lnTo>
                <a:lnTo>
                  <a:pt x="322510" y="136372"/>
                </a:lnTo>
                <a:lnTo>
                  <a:pt x="328374" y="139220"/>
                </a:lnTo>
                <a:lnTo>
                  <a:pt x="335410" y="140226"/>
                </a:lnTo>
                <a:lnTo>
                  <a:pt x="303244" y="180936"/>
                </a:lnTo>
                <a:lnTo>
                  <a:pt x="338426" y="180936"/>
                </a:lnTo>
                <a:lnTo>
                  <a:pt x="365064" y="142739"/>
                </a:lnTo>
                <a:lnTo>
                  <a:pt x="399241" y="142739"/>
                </a:lnTo>
                <a:lnTo>
                  <a:pt x="399241" y="120624"/>
                </a:lnTo>
                <a:lnTo>
                  <a:pt x="350739" y="120624"/>
                </a:lnTo>
                <a:lnTo>
                  <a:pt x="347305" y="119703"/>
                </a:lnTo>
                <a:lnTo>
                  <a:pt x="344960" y="117860"/>
                </a:lnTo>
                <a:lnTo>
                  <a:pt x="342279" y="115849"/>
                </a:lnTo>
                <a:lnTo>
                  <a:pt x="340939" y="112834"/>
                </a:lnTo>
                <a:lnTo>
                  <a:pt x="340939" y="104960"/>
                </a:lnTo>
                <a:lnTo>
                  <a:pt x="342279" y="101777"/>
                </a:lnTo>
                <a:lnTo>
                  <a:pt x="347137" y="97253"/>
                </a:lnTo>
                <a:lnTo>
                  <a:pt x="350572" y="96248"/>
                </a:lnTo>
                <a:lnTo>
                  <a:pt x="399241" y="96248"/>
                </a:lnTo>
                <a:lnTo>
                  <a:pt x="399241" y="72123"/>
                </a:lnTo>
                <a:close/>
              </a:path>
              <a:path w="808990" h="239395">
                <a:moveTo>
                  <a:pt x="399241" y="142739"/>
                </a:moveTo>
                <a:lnTo>
                  <a:pt x="368582" y="142739"/>
                </a:lnTo>
                <a:lnTo>
                  <a:pt x="368582" y="180936"/>
                </a:lnTo>
                <a:lnTo>
                  <a:pt x="399241" y="180936"/>
                </a:lnTo>
                <a:lnTo>
                  <a:pt x="399241" y="142739"/>
                </a:lnTo>
                <a:close/>
              </a:path>
              <a:path w="808990" h="239395">
                <a:moveTo>
                  <a:pt x="399241" y="96248"/>
                </a:moveTo>
                <a:lnTo>
                  <a:pt x="368582" y="96248"/>
                </a:lnTo>
                <a:lnTo>
                  <a:pt x="368582" y="120624"/>
                </a:lnTo>
                <a:lnTo>
                  <a:pt x="399241" y="120624"/>
                </a:lnTo>
                <a:lnTo>
                  <a:pt x="399241" y="96248"/>
                </a:lnTo>
                <a:close/>
              </a:path>
              <a:path w="808990" h="239395">
                <a:moveTo>
                  <a:pt x="543478" y="0"/>
                </a:moveTo>
                <a:lnTo>
                  <a:pt x="515332" y="0"/>
                </a:lnTo>
                <a:lnTo>
                  <a:pt x="513992" y="3853"/>
                </a:lnTo>
                <a:lnTo>
                  <a:pt x="511479" y="6952"/>
                </a:lnTo>
                <a:lnTo>
                  <a:pt x="483584" y="16418"/>
                </a:lnTo>
                <a:lnTo>
                  <a:pt x="478056" y="17758"/>
                </a:lnTo>
                <a:lnTo>
                  <a:pt x="473867" y="19098"/>
                </a:lnTo>
                <a:lnTo>
                  <a:pt x="469679" y="20271"/>
                </a:lnTo>
                <a:lnTo>
                  <a:pt x="464318" y="22868"/>
                </a:lnTo>
                <a:lnTo>
                  <a:pt x="457784" y="26889"/>
                </a:lnTo>
                <a:lnTo>
                  <a:pt x="451250" y="30742"/>
                </a:lnTo>
                <a:lnTo>
                  <a:pt x="445805" y="35684"/>
                </a:lnTo>
                <a:lnTo>
                  <a:pt x="429010" y="71495"/>
                </a:lnTo>
                <a:lnTo>
                  <a:pt x="424864" y="115095"/>
                </a:lnTo>
                <a:lnTo>
                  <a:pt x="426089" y="132577"/>
                </a:lnTo>
                <a:lnTo>
                  <a:pt x="444465" y="170130"/>
                </a:lnTo>
                <a:lnTo>
                  <a:pt x="487940" y="184455"/>
                </a:lnTo>
                <a:lnTo>
                  <a:pt x="500537" y="183497"/>
                </a:lnTo>
                <a:lnTo>
                  <a:pt x="539208" y="160094"/>
                </a:lnTo>
                <a:lnTo>
                  <a:pt x="540776" y="157314"/>
                </a:lnTo>
                <a:lnTo>
                  <a:pt x="478307" y="157314"/>
                </a:lnTo>
                <a:lnTo>
                  <a:pt x="470935" y="154382"/>
                </a:lnTo>
                <a:lnTo>
                  <a:pt x="465072" y="148519"/>
                </a:lnTo>
                <a:lnTo>
                  <a:pt x="459376" y="142655"/>
                </a:lnTo>
                <a:lnTo>
                  <a:pt x="456528" y="135367"/>
                </a:lnTo>
                <a:lnTo>
                  <a:pt x="456528" y="117776"/>
                </a:lnTo>
                <a:lnTo>
                  <a:pt x="459376" y="110405"/>
                </a:lnTo>
                <a:lnTo>
                  <a:pt x="470768" y="98677"/>
                </a:lnTo>
                <a:lnTo>
                  <a:pt x="478139" y="95745"/>
                </a:lnTo>
                <a:lnTo>
                  <a:pt x="541703" y="95745"/>
                </a:lnTo>
                <a:lnTo>
                  <a:pt x="540038" y="92604"/>
                </a:lnTo>
                <a:lnTo>
                  <a:pt x="532672" y="83934"/>
                </a:lnTo>
                <a:lnTo>
                  <a:pt x="532043" y="83432"/>
                </a:lnTo>
                <a:lnTo>
                  <a:pt x="453261" y="83432"/>
                </a:lnTo>
                <a:lnTo>
                  <a:pt x="454313" y="76521"/>
                </a:lnTo>
                <a:lnTo>
                  <a:pt x="471606" y="50762"/>
                </a:lnTo>
                <a:lnTo>
                  <a:pt x="475124" y="48584"/>
                </a:lnTo>
                <a:lnTo>
                  <a:pt x="478223" y="47160"/>
                </a:lnTo>
                <a:lnTo>
                  <a:pt x="480904" y="46490"/>
                </a:lnTo>
                <a:lnTo>
                  <a:pt x="483584" y="45653"/>
                </a:lnTo>
                <a:lnTo>
                  <a:pt x="487773" y="44564"/>
                </a:lnTo>
                <a:lnTo>
                  <a:pt x="493469" y="43223"/>
                </a:lnTo>
                <a:lnTo>
                  <a:pt x="499332" y="41715"/>
                </a:lnTo>
                <a:lnTo>
                  <a:pt x="539363" y="13664"/>
                </a:lnTo>
                <a:lnTo>
                  <a:pt x="543478" y="0"/>
                </a:lnTo>
                <a:close/>
              </a:path>
              <a:path w="808990" h="239395">
                <a:moveTo>
                  <a:pt x="541703" y="95745"/>
                </a:moveTo>
                <a:lnTo>
                  <a:pt x="496233" y="95745"/>
                </a:lnTo>
                <a:lnTo>
                  <a:pt x="503605" y="98677"/>
                </a:lnTo>
                <a:lnTo>
                  <a:pt x="514997" y="110405"/>
                </a:lnTo>
                <a:lnTo>
                  <a:pt x="517845" y="117776"/>
                </a:lnTo>
                <a:lnTo>
                  <a:pt x="517845" y="135367"/>
                </a:lnTo>
                <a:lnTo>
                  <a:pt x="514913" y="142655"/>
                </a:lnTo>
                <a:lnTo>
                  <a:pt x="509049" y="148519"/>
                </a:lnTo>
                <a:lnTo>
                  <a:pt x="503353" y="154382"/>
                </a:lnTo>
                <a:lnTo>
                  <a:pt x="496066" y="157314"/>
                </a:lnTo>
                <a:lnTo>
                  <a:pt x="540776" y="157314"/>
                </a:lnTo>
                <a:lnTo>
                  <a:pt x="544923" y="149964"/>
                </a:lnTo>
                <a:lnTo>
                  <a:pt x="548362" y="138639"/>
                </a:lnTo>
                <a:lnTo>
                  <a:pt x="549509" y="126153"/>
                </a:lnTo>
                <a:lnTo>
                  <a:pt x="548457" y="113713"/>
                </a:lnTo>
                <a:lnTo>
                  <a:pt x="545300" y="102530"/>
                </a:lnTo>
                <a:lnTo>
                  <a:pt x="541703" y="95745"/>
                </a:lnTo>
                <a:close/>
              </a:path>
              <a:path w="808990" h="239395">
                <a:moveTo>
                  <a:pt x="491961" y="68605"/>
                </a:moveTo>
                <a:lnTo>
                  <a:pt x="484422" y="68605"/>
                </a:lnTo>
                <a:lnTo>
                  <a:pt x="477134" y="69861"/>
                </a:lnTo>
                <a:lnTo>
                  <a:pt x="470098" y="72374"/>
                </a:lnTo>
                <a:lnTo>
                  <a:pt x="463061" y="74720"/>
                </a:lnTo>
                <a:lnTo>
                  <a:pt x="457616" y="78405"/>
                </a:lnTo>
                <a:lnTo>
                  <a:pt x="453763" y="83432"/>
                </a:lnTo>
                <a:lnTo>
                  <a:pt x="532043" y="83432"/>
                </a:lnTo>
                <a:lnTo>
                  <a:pt x="524285" y="77228"/>
                </a:lnTo>
                <a:lnTo>
                  <a:pt x="514704" y="72437"/>
                </a:lnTo>
                <a:lnTo>
                  <a:pt x="503929" y="69563"/>
                </a:lnTo>
                <a:lnTo>
                  <a:pt x="491961" y="68605"/>
                </a:lnTo>
                <a:close/>
              </a:path>
              <a:path w="808990" h="239395">
                <a:moveTo>
                  <a:pt x="603833" y="72123"/>
                </a:moveTo>
                <a:lnTo>
                  <a:pt x="573174" y="72123"/>
                </a:lnTo>
                <a:lnTo>
                  <a:pt x="573174" y="239238"/>
                </a:lnTo>
                <a:lnTo>
                  <a:pt x="603833" y="239238"/>
                </a:lnTo>
                <a:lnTo>
                  <a:pt x="603833" y="166864"/>
                </a:lnTo>
                <a:lnTo>
                  <a:pt x="678419" y="166864"/>
                </a:lnTo>
                <a:lnTo>
                  <a:pt x="684171" y="159293"/>
                </a:lnTo>
                <a:lnTo>
                  <a:pt x="685129" y="157314"/>
                </a:lnTo>
                <a:lnTo>
                  <a:pt x="622262" y="157314"/>
                </a:lnTo>
                <a:lnTo>
                  <a:pt x="615058" y="154382"/>
                </a:lnTo>
                <a:lnTo>
                  <a:pt x="609362" y="148519"/>
                </a:lnTo>
                <a:lnTo>
                  <a:pt x="603666" y="142487"/>
                </a:lnTo>
                <a:lnTo>
                  <a:pt x="600818" y="135116"/>
                </a:lnTo>
                <a:lnTo>
                  <a:pt x="600818" y="117692"/>
                </a:lnTo>
                <a:lnTo>
                  <a:pt x="603666" y="110405"/>
                </a:lnTo>
                <a:lnTo>
                  <a:pt x="615058" y="98677"/>
                </a:lnTo>
                <a:lnTo>
                  <a:pt x="622262" y="95745"/>
                </a:lnTo>
                <a:lnTo>
                  <a:pt x="685440" y="95745"/>
                </a:lnTo>
                <a:lnTo>
                  <a:pt x="684454" y="93656"/>
                </a:lnTo>
                <a:lnTo>
                  <a:pt x="678902" y="86196"/>
                </a:lnTo>
                <a:lnTo>
                  <a:pt x="603833" y="86196"/>
                </a:lnTo>
                <a:lnTo>
                  <a:pt x="603833" y="72123"/>
                </a:lnTo>
                <a:close/>
              </a:path>
              <a:path w="808990" h="239395">
                <a:moveTo>
                  <a:pt x="678419" y="166864"/>
                </a:moveTo>
                <a:lnTo>
                  <a:pt x="603833" y="166864"/>
                </a:lnTo>
                <a:lnTo>
                  <a:pt x="610807" y="174560"/>
                </a:lnTo>
                <a:lnTo>
                  <a:pt x="618911" y="180057"/>
                </a:lnTo>
                <a:lnTo>
                  <a:pt x="628147" y="183355"/>
                </a:lnTo>
                <a:lnTo>
                  <a:pt x="638513" y="184455"/>
                </a:lnTo>
                <a:lnTo>
                  <a:pt x="649900" y="183434"/>
                </a:lnTo>
                <a:lnTo>
                  <a:pt x="660188" y="180371"/>
                </a:lnTo>
                <a:lnTo>
                  <a:pt x="669376" y="175266"/>
                </a:lnTo>
                <a:lnTo>
                  <a:pt x="677464" y="168120"/>
                </a:lnTo>
                <a:lnTo>
                  <a:pt x="678419" y="166864"/>
                </a:lnTo>
                <a:close/>
              </a:path>
              <a:path w="808990" h="239395">
                <a:moveTo>
                  <a:pt x="685440" y="95745"/>
                </a:moveTo>
                <a:lnTo>
                  <a:pt x="639686" y="95745"/>
                </a:lnTo>
                <a:lnTo>
                  <a:pt x="646889" y="98677"/>
                </a:lnTo>
                <a:lnTo>
                  <a:pt x="658282" y="110405"/>
                </a:lnTo>
                <a:lnTo>
                  <a:pt x="661130" y="117692"/>
                </a:lnTo>
                <a:lnTo>
                  <a:pt x="661130" y="135116"/>
                </a:lnTo>
                <a:lnTo>
                  <a:pt x="658282" y="142487"/>
                </a:lnTo>
                <a:lnTo>
                  <a:pt x="652586" y="148519"/>
                </a:lnTo>
                <a:lnTo>
                  <a:pt x="646889" y="154382"/>
                </a:lnTo>
                <a:lnTo>
                  <a:pt x="639686" y="157314"/>
                </a:lnTo>
                <a:lnTo>
                  <a:pt x="685129" y="157314"/>
                </a:lnTo>
                <a:lnTo>
                  <a:pt x="688962" y="149398"/>
                </a:lnTo>
                <a:lnTo>
                  <a:pt x="691836" y="138435"/>
                </a:lnTo>
                <a:lnTo>
                  <a:pt x="692794" y="126404"/>
                </a:lnTo>
                <a:lnTo>
                  <a:pt x="691867" y="114389"/>
                </a:lnTo>
                <a:lnTo>
                  <a:pt x="689087" y="103473"/>
                </a:lnTo>
                <a:lnTo>
                  <a:pt x="685440" y="95745"/>
                </a:lnTo>
                <a:close/>
              </a:path>
              <a:path w="808990" h="239395">
                <a:moveTo>
                  <a:pt x="639267" y="68605"/>
                </a:moveTo>
                <a:lnTo>
                  <a:pt x="628476" y="69704"/>
                </a:lnTo>
                <a:lnTo>
                  <a:pt x="618974" y="73003"/>
                </a:lnTo>
                <a:lnTo>
                  <a:pt x="610760" y="78500"/>
                </a:lnTo>
                <a:lnTo>
                  <a:pt x="603833" y="86196"/>
                </a:lnTo>
                <a:lnTo>
                  <a:pt x="678902" y="86196"/>
                </a:lnTo>
                <a:lnTo>
                  <a:pt x="639267" y="68605"/>
                </a:lnTo>
                <a:close/>
              </a:path>
              <a:path w="808990" h="239395">
                <a:moveTo>
                  <a:pt x="747153" y="72123"/>
                </a:moveTo>
                <a:lnTo>
                  <a:pt x="716495" y="72123"/>
                </a:lnTo>
                <a:lnTo>
                  <a:pt x="716495" y="180936"/>
                </a:lnTo>
                <a:lnTo>
                  <a:pt x="772535" y="180936"/>
                </a:lnTo>
                <a:lnTo>
                  <a:pt x="779713" y="180434"/>
                </a:lnTo>
                <a:lnTo>
                  <a:pt x="806830" y="156811"/>
                </a:lnTo>
                <a:lnTo>
                  <a:pt x="747153" y="156811"/>
                </a:lnTo>
                <a:lnTo>
                  <a:pt x="747153" y="134948"/>
                </a:lnTo>
                <a:lnTo>
                  <a:pt x="808263" y="134948"/>
                </a:lnTo>
                <a:lnTo>
                  <a:pt x="805707" y="127744"/>
                </a:lnTo>
                <a:lnTo>
                  <a:pt x="771027" y="110823"/>
                </a:lnTo>
                <a:lnTo>
                  <a:pt x="747153" y="110823"/>
                </a:lnTo>
                <a:lnTo>
                  <a:pt x="747153" y="72123"/>
                </a:lnTo>
                <a:close/>
              </a:path>
              <a:path w="808990" h="239395">
                <a:moveTo>
                  <a:pt x="808263" y="134948"/>
                </a:moveTo>
                <a:lnTo>
                  <a:pt x="766922" y="134948"/>
                </a:lnTo>
                <a:lnTo>
                  <a:pt x="770441" y="135786"/>
                </a:lnTo>
                <a:lnTo>
                  <a:pt x="772786" y="137461"/>
                </a:lnTo>
                <a:lnTo>
                  <a:pt x="775467" y="139137"/>
                </a:lnTo>
                <a:lnTo>
                  <a:pt x="776807" y="141733"/>
                </a:lnTo>
                <a:lnTo>
                  <a:pt x="776807" y="149105"/>
                </a:lnTo>
                <a:lnTo>
                  <a:pt x="775467" y="152037"/>
                </a:lnTo>
                <a:lnTo>
                  <a:pt x="772786" y="154047"/>
                </a:lnTo>
                <a:lnTo>
                  <a:pt x="770441" y="155890"/>
                </a:lnTo>
                <a:lnTo>
                  <a:pt x="766671" y="156811"/>
                </a:lnTo>
                <a:lnTo>
                  <a:pt x="806830" y="156811"/>
                </a:lnTo>
                <a:lnTo>
                  <a:pt x="807748" y="153670"/>
                </a:lnTo>
                <a:lnTo>
                  <a:pt x="808471" y="145252"/>
                </a:lnTo>
                <a:lnTo>
                  <a:pt x="808471" y="135535"/>
                </a:lnTo>
                <a:lnTo>
                  <a:pt x="808263" y="134948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2" name="object 26">
            <a:extLst>
              <a:ext uri="{FF2B5EF4-FFF2-40B4-BE49-F238E27FC236}">
                <a16:creationId xmlns:a16="http://schemas.microsoft.com/office/drawing/2014/main" id="{8574A79B-F6B6-4C2E-AA0C-F18D742730C9}"/>
              </a:ext>
            </a:extLst>
          </p:cNvPr>
          <p:cNvSpPr/>
          <p:nvPr/>
        </p:nvSpPr>
        <p:spPr>
          <a:xfrm>
            <a:off x="5636222" y="6518755"/>
            <a:ext cx="367420" cy="109948"/>
          </a:xfrm>
          <a:custGeom>
            <a:avLst/>
            <a:gdLst/>
            <a:ahLst/>
            <a:cxnLst/>
            <a:rect l="l" t="t" r="r" b="b"/>
            <a:pathLst>
              <a:path w="961390" h="239395">
                <a:moveTo>
                  <a:pt x="0" y="152791"/>
                </a:moveTo>
                <a:lnTo>
                  <a:pt x="0" y="218632"/>
                </a:lnTo>
                <a:lnTo>
                  <a:pt x="30156" y="218632"/>
                </a:lnTo>
                <a:lnTo>
                  <a:pt x="30156" y="180936"/>
                </a:lnTo>
                <a:lnTo>
                  <a:pt x="163345" y="180936"/>
                </a:lnTo>
                <a:lnTo>
                  <a:pt x="163345" y="152958"/>
                </a:lnTo>
                <a:lnTo>
                  <a:pt x="5696" y="152958"/>
                </a:lnTo>
                <a:lnTo>
                  <a:pt x="0" y="152791"/>
                </a:lnTo>
                <a:close/>
              </a:path>
              <a:path w="961390" h="239395">
                <a:moveTo>
                  <a:pt x="163345" y="180936"/>
                </a:moveTo>
                <a:lnTo>
                  <a:pt x="133189" y="180936"/>
                </a:lnTo>
                <a:lnTo>
                  <a:pt x="133189" y="218632"/>
                </a:lnTo>
                <a:lnTo>
                  <a:pt x="163345" y="218632"/>
                </a:lnTo>
                <a:lnTo>
                  <a:pt x="163345" y="180936"/>
                </a:lnTo>
                <a:close/>
              </a:path>
              <a:path w="961390" h="239395">
                <a:moveTo>
                  <a:pt x="145754" y="13318"/>
                </a:moveTo>
                <a:lnTo>
                  <a:pt x="32669" y="13318"/>
                </a:lnTo>
                <a:lnTo>
                  <a:pt x="32669" y="86196"/>
                </a:lnTo>
                <a:lnTo>
                  <a:pt x="32292" y="99688"/>
                </a:lnTo>
                <a:lnTo>
                  <a:pt x="23957" y="136875"/>
                </a:lnTo>
                <a:lnTo>
                  <a:pt x="5696" y="152958"/>
                </a:lnTo>
                <a:lnTo>
                  <a:pt x="163345" y="152958"/>
                </a:lnTo>
                <a:lnTo>
                  <a:pt x="163345" y="152791"/>
                </a:lnTo>
                <a:lnTo>
                  <a:pt x="45485" y="152791"/>
                </a:lnTo>
                <a:lnTo>
                  <a:pt x="51181" y="147262"/>
                </a:lnTo>
                <a:lnTo>
                  <a:pt x="63971" y="100897"/>
                </a:lnTo>
                <a:lnTo>
                  <a:pt x="64333" y="86196"/>
                </a:lnTo>
                <a:lnTo>
                  <a:pt x="64333" y="41464"/>
                </a:lnTo>
                <a:lnTo>
                  <a:pt x="145754" y="41464"/>
                </a:lnTo>
                <a:lnTo>
                  <a:pt x="145754" y="13318"/>
                </a:lnTo>
                <a:close/>
              </a:path>
              <a:path w="961390" h="239395">
                <a:moveTo>
                  <a:pt x="145754" y="41464"/>
                </a:moveTo>
                <a:lnTo>
                  <a:pt x="113085" y="41464"/>
                </a:lnTo>
                <a:lnTo>
                  <a:pt x="113085" y="152791"/>
                </a:lnTo>
                <a:lnTo>
                  <a:pt x="145754" y="152791"/>
                </a:lnTo>
                <a:lnTo>
                  <a:pt x="145754" y="41464"/>
                </a:lnTo>
                <a:close/>
              </a:path>
              <a:path w="961390" h="239395">
                <a:moveTo>
                  <a:pt x="232434" y="68605"/>
                </a:moveTo>
                <a:lnTo>
                  <a:pt x="191471" y="83934"/>
                </a:lnTo>
                <a:lnTo>
                  <a:pt x="174886" y="126655"/>
                </a:lnTo>
                <a:lnTo>
                  <a:pt x="175954" y="139205"/>
                </a:lnTo>
                <a:lnTo>
                  <a:pt x="200613" y="175832"/>
                </a:lnTo>
                <a:lnTo>
                  <a:pt x="233690" y="184455"/>
                </a:lnTo>
                <a:lnTo>
                  <a:pt x="242569" y="184455"/>
                </a:lnTo>
                <a:lnTo>
                  <a:pt x="277668" y="166026"/>
                </a:lnTo>
                <a:lnTo>
                  <a:pt x="281955" y="160330"/>
                </a:lnTo>
                <a:lnTo>
                  <a:pt x="224141" y="160330"/>
                </a:lnTo>
                <a:lnTo>
                  <a:pt x="216853" y="156895"/>
                </a:lnTo>
                <a:lnTo>
                  <a:pt x="211827" y="150026"/>
                </a:lnTo>
                <a:lnTo>
                  <a:pt x="208309" y="145168"/>
                </a:lnTo>
                <a:lnTo>
                  <a:pt x="206593" y="139205"/>
                </a:lnTo>
                <a:lnTo>
                  <a:pt x="206549" y="131681"/>
                </a:lnTo>
                <a:lnTo>
                  <a:pt x="287971" y="131681"/>
                </a:lnTo>
                <a:lnTo>
                  <a:pt x="287971" y="129168"/>
                </a:lnTo>
                <a:lnTo>
                  <a:pt x="287154" y="116321"/>
                </a:lnTo>
                <a:lnTo>
                  <a:pt x="286243" y="112080"/>
                </a:lnTo>
                <a:lnTo>
                  <a:pt x="207555" y="112080"/>
                </a:lnTo>
                <a:lnTo>
                  <a:pt x="208727" y="105211"/>
                </a:lnTo>
                <a:lnTo>
                  <a:pt x="211743" y="99850"/>
                </a:lnTo>
                <a:lnTo>
                  <a:pt x="216602" y="95997"/>
                </a:lnTo>
                <a:lnTo>
                  <a:pt x="221628" y="92143"/>
                </a:lnTo>
                <a:lnTo>
                  <a:pt x="227156" y="90217"/>
                </a:lnTo>
                <a:lnTo>
                  <a:pt x="277435" y="90217"/>
                </a:lnTo>
                <a:lnTo>
                  <a:pt x="274903" y="86447"/>
                </a:lnTo>
                <a:lnTo>
                  <a:pt x="266689" y="78641"/>
                </a:lnTo>
                <a:lnTo>
                  <a:pt x="256873" y="73065"/>
                </a:lnTo>
                <a:lnTo>
                  <a:pt x="245454" y="69720"/>
                </a:lnTo>
                <a:lnTo>
                  <a:pt x="232434" y="68605"/>
                </a:lnTo>
                <a:close/>
              </a:path>
              <a:path w="961390" h="239395">
                <a:moveTo>
                  <a:pt x="259071" y="146006"/>
                </a:moveTo>
                <a:lnTo>
                  <a:pt x="254375" y="152272"/>
                </a:lnTo>
                <a:lnTo>
                  <a:pt x="248580" y="156749"/>
                </a:lnTo>
                <a:lnTo>
                  <a:pt x="241685" y="159434"/>
                </a:lnTo>
                <a:lnTo>
                  <a:pt x="233690" y="160330"/>
                </a:lnTo>
                <a:lnTo>
                  <a:pt x="281955" y="160330"/>
                </a:lnTo>
                <a:lnTo>
                  <a:pt x="284453" y="156560"/>
                </a:lnTo>
                <a:lnTo>
                  <a:pt x="286044" y="153545"/>
                </a:lnTo>
                <a:lnTo>
                  <a:pt x="287217" y="150529"/>
                </a:lnTo>
                <a:lnTo>
                  <a:pt x="259071" y="146006"/>
                </a:lnTo>
                <a:close/>
              </a:path>
              <a:path w="961390" h="239395">
                <a:moveTo>
                  <a:pt x="277435" y="90217"/>
                </a:moveTo>
                <a:lnTo>
                  <a:pt x="239386" y="90217"/>
                </a:lnTo>
                <a:lnTo>
                  <a:pt x="244915" y="92143"/>
                </a:lnTo>
                <a:lnTo>
                  <a:pt x="249773" y="95997"/>
                </a:lnTo>
                <a:lnTo>
                  <a:pt x="254799" y="99682"/>
                </a:lnTo>
                <a:lnTo>
                  <a:pt x="257826" y="104918"/>
                </a:lnTo>
                <a:lnTo>
                  <a:pt x="257927" y="105211"/>
                </a:lnTo>
                <a:lnTo>
                  <a:pt x="259071" y="112080"/>
                </a:lnTo>
                <a:lnTo>
                  <a:pt x="286243" y="112080"/>
                </a:lnTo>
                <a:lnTo>
                  <a:pt x="284704" y="104918"/>
                </a:lnTo>
                <a:lnTo>
                  <a:pt x="280621" y="94960"/>
                </a:lnTo>
                <a:lnTo>
                  <a:pt x="277435" y="90217"/>
                </a:lnTo>
                <a:close/>
              </a:path>
              <a:path w="961390" h="239395">
                <a:moveTo>
                  <a:pt x="342368" y="72123"/>
                </a:moveTo>
                <a:lnTo>
                  <a:pt x="311709" y="72123"/>
                </a:lnTo>
                <a:lnTo>
                  <a:pt x="311709" y="180936"/>
                </a:lnTo>
                <a:lnTo>
                  <a:pt x="342368" y="180936"/>
                </a:lnTo>
                <a:lnTo>
                  <a:pt x="342368" y="140477"/>
                </a:lnTo>
                <a:lnTo>
                  <a:pt x="346891" y="135953"/>
                </a:lnTo>
                <a:lnTo>
                  <a:pt x="385179" y="135953"/>
                </a:lnTo>
                <a:lnTo>
                  <a:pt x="372022" y="120624"/>
                </a:lnTo>
                <a:lnTo>
                  <a:pt x="378402" y="114342"/>
                </a:lnTo>
                <a:lnTo>
                  <a:pt x="342368" y="114342"/>
                </a:lnTo>
                <a:lnTo>
                  <a:pt x="342368" y="72123"/>
                </a:lnTo>
                <a:close/>
              </a:path>
              <a:path w="961390" h="239395">
                <a:moveTo>
                  <a:pt x="385179" y="135953"/>
                </a:moveTo>
                <a:lnTo>
                  <a:pt x="346891" y="135953"/>
                </a:lnTo>
                <a:lnTo>
                  <a:pt x="384587" y="180936"/>
                </a:lnTo>
                <a:lnTo>
                  <a:pt x="423790" y="180936"/>
                </a:lnTo>
                <a:lnTo>
                  <a:pt x="385179" y="135953"/>
                </a:lnTo>
                <a:close/>
              </a:path>
              <a:path w="961390" h="239395">
                <a:moveTo>
                  <a:pt x="421277" y="72123"/>
                </a:moveTo>
                <a:lnTo>
                  <a:pt x="383079" y="72123"/>
                </a:lnTo>
                <a:lnTo>
                  <a:pt x="342368" y="114342"/>
                </a:lnTo>
                <a:lnTo>
                  <a:pt x="378402" y="114342"/>
                </a:lnTo>
                <a:lnTo>
                  <a:pt x="421277" y="72123"/>
                </a:lnTo>
                <a:close/>
              </a:path>
              <a:path w="961390" h="239395">
                <a:moveTo>
                  <a:pt x="485861" y="68605"/>
                </a:moveTo>
                <a:lnTo>
                  <a:pt x="446909" y="85191"/>
                </a:lnTo>
                <a:lnTo>
                  <a:pt x="431831" y="126404"/>
                </a:lnTo>
                <a:lnTo>
                  <a:pt x="432789" y="138121"/>
                </a:lnTo>
                <a:lnTo>
                  <a:pt x="455516" y="174984"/>
                </a:lnTo>
                <a:lnTo>
                  <a:pt x="487369" y="184455"/>
                </a:lnTo>
                <a:lnTo>
                  <a:pt x="497374" y="183355"/>
                </a:lnTo>
                <a:lnTo>
                  <a:pt x="506279" y="180057"/>
                </a:lnTo>
                <a:lnTo>
                  <a:pt x="514085" y="174560"/>
                </a:lnTo>
                <a:lnTo>
                  <a:pt x="520792" y="166864"/>
                </a:lnTo>
                <a:lnTo>
                  <a:pt x="551451" y="166864"/>
                </a:lnTo>
                <a:lnTo>
                  <a:pt x="551451" y="157314"/>
                </a:lnTo>
                <a:lnTo>
                  <a:pt x="484940" y="157314"/>
                </a:lnTo>
                <a:lnTo>
                  <a:pt x="477736" y="154382"/>
                </a:lnTo>
                <a:lnTo>
                  <a:pt x="472039" y="148519"/>
                </a:lnTo>
                <a:lnTo>
                  <a:pt x="466343" y="142487"/>
                </a:lnTo>
                <a:lnTo>
                  <a:pt x="463495" y="135116"/>
                </a:lnTo>
                <a:lnTo>
                  <a:pt x="463495" y="117692"/>
                </a:lnTo>
                <a:lnTo>
                  <a:pt x="466343" y="110405"/>
                </a:lnTo>
                <a:lnTo>
                  <a:pt x="477736" y="98677"/>
                </a:lnTo>
                <a:lnTo>
                  <a:pt x="484940" y="95745"/>
                </a:lnTo>
                <a:lnTo>
                  <a:pt x="551451" y="95745"/>
                </a:lnTo>
                <a:lnTo>
                  <a:pt x="551451" y="86196"/>
                </a:lnTo>
                <a:lnTo>
                  <a:pt x="520792" y="86196"/>
                </a:lnTo>
                <a:lnTo>
                  <a:pt x="514368" y="78500"/>
                </a:lnTo>
                <a:lnTo>
                  <a:pt x="506405" y="73003"/>
                </a:lnTo>
                <a:lnTo>
                  <a:pt x="496903" y="69704"/>
                </a:lnTo>
                <a:lnTo>
                  <a:pt x="485861" y="68605"/>
                </a:lnTo>
                <a:close/>
              </a:path>
              <a:path w="961390" h="239395">
                <a:moveTo>
                  <a:pt x="551451" y="166864"/>
                </a:moveTo>
                <a:lnTo>
                  <a:pt x="520792" y="166864"/>
                </a:lnTo>
                <a:lnTo>
                  <a:pt x="520792" y="180936"/>
                </a:lnTo>
                <a:lnTo>
                  <a:pt x="551451" y="180936"/>
                </a:lnTo>
                <a:lnTo>
                  <a:pt x="551451" y="166864"/>
                </a:lnTo>
                <a:close/>
              </a:path>
              <a:path w="961390" h="239395">
                <a:moveTo>
                  <a:pt x="551451" y="95745"/>
                </a:moveTo>
                <a:lnTo>
                  <a:pt x="502363" y="95745"/>
                </a:lnTo>
                <a:lnTo>
                  <a:pt x="509567" y="98677"/>
                </a:lnTo>
                <a:lnTo>
                  <a:pt x="520959" y="110405"/>
                </a:lnTo>
                <a:lnTo>
                  <a:pt x="523807" y="117692"/>
                </a:lnTo>
                <a:lnTo>
                  <a:pt x="523807" y="135116"/>
                </a:lnTo>
                <a:lnTo>
                  <a:pt x="520959" y="142487"/>
                </a:lnTo>
                <a:lnTo>
                  <a:pt x="515263" y="148519"/>
                </a:lnTo>
                <a:lnTo>
                  <a:pt x="509567" y="154382"/>
                </a:lnTo>
                <a:lnTo>
                  <a:pt x="502363" y="157314"/>
                </a:lnTo>
                <a:lnTo>
                  <a:pt x="551451" y="157314"/>
                </a:lnTo>
                <a:lnTo>
                  <a:pt x="551451" y="95745"/>
                </a:lnTo>
                <a:close/>
              </a:path>
              <a:path w="961390" h="239395">
                <a:moveTo>
                  <a:pt x="551451" y="72123"/>
                </a:moveTo>
                <a:lnTo>
                  <a:pt x="520792" y="72123"/>
                </a:lnTo>
                <a:lnTo>
                  <a:pt x="520792" y="86196"/>
                </a:lnTo>
                <a:lnTo>
                  <a:pt x="551451" y="86196"/>
                </a:lnTo>
                <a:lnTo>
                  <a:pt x="551451" y="72123"/>
                </a:lnTo>
                <a:close/>
              </a:path>
              <a:path w="961390" h="239395">
                <a:moveTo>
                  <a:pt x="695776" y="0"/>
                </a:moveTo>
                <a:lnTo>
                  <a:pt x="667630" y="0"/>
                </a:lnTo>
                <a:lnTo>
                  <a:pt x="666290" y="3853"/>
                </a:lnTo>
                <a:lnTo>
                  <a:pt x="663777" y="6952"/>
                </a:lnTo>
                <a:lnTo>
                  <a:pt x="635883" y="16418"/>
                </a:lnTo>
                <a:lnTo>
                  <a:pt x="630354" y="17758"/>
                </a:lnTo>
                <a:lnTo>
                  <a:pt x="626166" y="19098"/>
                </a:lnTo>
                <a:lnTo>
                  <a:pt x="621977" y="20271"/>
                </a:lnTo>
                <a:lnTo>
                  <a:pt x="616616" y="22868"/>
                </a:lnTo>
                <a:lnTo>
                  <a:pt x="610082" y="26889"/>
                </a:lnTo>
                <a:lnTo>
                  <a:pt x="603549" y="30742"/>
                </a:lnTo>
                <a:lnTo>
                  <a:pt x="598104" y="35684"/>
                </a:lnTo>
                <a:lnTo>
                  <a:pt x="581308" y="71495"/>
                </a:lnTo>
                <a:lnTo>
                  <a:pt x="577162" y="115095"/>
                </a:lnTo>
                <a:lnTo>
                  <a:pt x="578387" y="132577"/>
                </a:lnTo>
                <a:lnTo>
                  <a:pt x="596763" y="170130"/>
                </a:lnTo>
                <a:lnTo>
                  <a:pt x="640239" y="184455"/>
                </a:lnTo>
                <a:lnTo>
                  <a:pt x="652835" y="183497"/>
                </a:lnTo>
                <a:lnTo>
                  <a:pt x="691506" y="160094"/>
                </a:lnTo>
                <a:lnTo>
                  <a:pt x="693074" y="157314"/>
                </a:lnTo>
                <a:lnTo>
                  <a:pt x="630605" y="157314"/>
                </a:lnTo>
                <a:lnTo>
                  <a:pt x="623234" y="154382"/>
                </a:lnTo>
                <a:lnTo>
                  <a:pt x="617370" y="148519"/>
                </a:lnTo>
                <a:lnTo>
                  <a:pt x="611674" y="142655"/>
                </a:lnTo>
                <a:lnTo>
                  <a:pt x="608826" y="135367"/>
                </a:lnTo>
                <a:lnTo>
                  <a:pt x="608826" y="117776"/>
                </a:lnTo>
                <a:lnTo>
                  <a:pt x="611674" y="110405"/>
                </a:lnTo>
                <a:lnTo>
                  <a:pt x="623066" y="98677"/>
                </a:lnTo>
                <a:lnTo>
                  <a:pt x="630438" y="95745"/>
                </a:lnTo>
                <a:lnTo>
                  <a:pt x="694001" y="95745"/>
                </a:lnTo>
                <a:lnTo>
                  <a:pt x="692336" y="92604"/>
                </a:lnTo>
                <a:lnTo>
                  <a:pt x="684970" y="83934"/>
                </a:lnTo>
                <a:lnTo>
                  <a:pt x="684342" y="83432"/>
                </a:lnTo>
                <a:lnTo>
                  <a:pt x="605559" y="83432"/>
                </a:lnTo>
                <a:lnTo>
                  <a:pt x="606611" y="76521"/>
                </a:lnTo>
                <a:lnTo>
                  <a:pt x="623904" y="50762"/>
                </a:lnTo>
                <a:lnTo>
                  <a:pt x="627422" y="48584"/>
                </a:lnTo>
                <a:lnTo>
                  <a:pt x="630522" y="47160"/>
                </a:lnTo>
                <a:lnTo>
                  <a:pt x="633202" y="46490"/>
                </a:lnTo>
                <a:lnTo>
                  <a:pt x="635883" y="45653"/>
                </a:lnTo>
                <a:lnTo>
                  <a:pt x="640071" y="44564"/>
                </a:lnTo>
                <a:lnTo>
                  <a:pt x="645767" y="43223"/>
                </a:lnTo>
                <a:lnTo>
                  <a:pt x="651631" y="41715"/>
                </a:lnTo>
                <a:lnTo>
                  <a:pt x="691661" y="13664"/>
                </a:lnTo>
                <a:lnTo>
                  <a:pt x="695776" y="0"/>
                </a:lnTo>
                <a:close/>
              </a:path>
              <a:path w="961390" h="239395">
                <a:moveTo>
                  <a:pt x="694001" y="95745"/>
                </a:moveTo>
                <a:lnTo>
                  <a:pt x="648531" y="95745"/>
                </a:lnTo>
                <a:lnTo>
                  <a:pt x="655903" y="98677"/>
                </a:lnTo>
                <a:lnTo>
                  <a:pt x="667295" y="110405"/>
                </a:lnTo>
                <a:lnTo>
                  <a:pt x="670143" y="117776"/>
                </a:lnTo>
                <a:lnTo>
                  <a:pt x="670143" y="135367"/>
                </a:lnTo>
                <a:lnTo>
                  <a:pt x="667212" y="142655"/>
                </a:lnTo>
                <a:lnTo>
                  <a:pt x="661348" y="148519"/>
                </a:lnTo>
                <a:lnTo>
                  <a:pt x="655652" y="154382"/>
                </a:lnTo>
                <a:lnTo>
                  <a:pt x="648364" y="157314"/>
                </a:lnTo>
                <a:lnTo>
                  <a:pt x="693074" y="157314"/>
                </a:lnTo>
                <a:lnTo>
                  <a:pt x="697221" y="149964"/>
                </a:lnTo>
                <a:lnTo>
                  <a:pt x="700661" y="138639"/>
                </a:lnTo>
                <a:lnTo>
                  <a:pt x="701807" y="126153"/>
                </a:lnTo>
                <a:lnTo>
                  <a:pt x="700755" y="113713"/>
                </a:lnTo>
                <a:lnTo>
                  <a:pt x="697598" y="102530"/>
                </a:lnTo>
                <a:lnTo>
                  <a:pt x="694001" y="95745"/>
                </a:lnTo>
                <a:close/>
              </a:path>
              <a:path w="961390" h="239395">
                <a:moveTo>
                  <a:pt x="644259" y="68605"/>
                </a:moveTo>
                <a:lnTo>
                  <a:pt x="636720" y="68605"/>
                </a:lnTo>
                <a:lnTo>
                  <a:pt x="629433" y="69861"/>
                </a:lnTo>
                <a:lnTo>
                  <a:pt x="622396" y="72374"/>
                </a:lnTo>
                <a:lnTo>
                  <a:pt x="615360" y="74720"/>
                </a:lnTo>
                <a:lnTo>
                  <a:pt x="609915" y="78405"/>
                </a:lnTo>
                <a:lnTo>
                  <a:pt x="606062" y="83432"/>
                </a:lnTo>
                <a:lnTo>
                  <a:pt x="684342" y="83432"/>
                </a:lnTo>
                <a:lnTo>
                  <a:pt x="676583" y="77228"/>
                </a:lnTo>
                <a:lnTo>
                  <a:pt x="667002" y="72437"/>
                </a:lnTo>
                <a:lnTo>
                  <a:pt x="656228" y="69563"/>
                </a:lnTo>
                <a:lnTo>
                  <a:pt x="644259" y="68605"/>
                </a:lnTo>
                <a:close/>
              </a:path>
              <a:path w="961390" h="239395">
                <a:moveTo>
                  <a:pt x="756132" y="72123"/>
                </a:moveTo>
                <a:lnTo>
                  <a:pt x="725473" y="72123"/>
                </a:lnTo>
                <a:lnTo>
                  <a:pt x="725473" y="239238"/>
                </a:lnTo>
                <a:lnTo>
                  <a:pt x="756132" y="239238"/>
                </a:lnTo>
                <a:lnTo>
                  <a:pt x="756132" y="166864"/>
                </a:lnTo>
                <a:lnTo>
                  <a:pt x="830717" y="166864"/>
                </a:lnTo>
                <a:lnTo>
                  <a:pt x="836469" y="159293"/>
                </a:lnTo>
                <a:lnTo>
                  <a:pt x="837428" y="157314"/>
                </a:lnTo>
                <a:lnTo>
                  <a:pt x="774560" y="157314"/>
                </a:lnTo>
                <a:lnTo>
                  <a:pt x="767356" y="154382"/>
                </a:lnTo>
                <a:lnTo>
                  <a:pt x="761660" y="148519"/>
                </a:lnTo>
                <a:lnTo>
                  <a:pt x="755964" y="142487"/>
                </a:lnTo>
                <a:lnTo>
                  <a:pt x="753116" y="135116"/>
                </a:lnTo>
                <a:lnTo>
                  <a:pt x="753116" y="117692"/>
                </a:lnTo>
                <a:lnTo>
                  <a:pt x="755964" y="110405"/>
                </a:lnTo>
                <a:lnTo>
                  <a:pt x="767356" y="98677"/>
                </a:lnTo>
                <a:lnTo>
                  <a:pt x="774560" y="95745"/>
                </a:lnTo>
                <a:lnTo>
                  <a:pt x="837738" y="95745"/>
                </a:lnTo>
                <a:lnTo>
                  <a:pt x="836752" y="93656"/>
                </a:lnTo>
                <a:lnTo>
                  <a:pt x="831200" y="86196"/>
                </a:lnTo>
                <a:lnTo>
                  <a:pt x="756132" y="86196"/>
                </a:lnTo>
                <a:lnTo>
                  <a:pt x="756132" y="72123"/>
                </a:lnTo>
                <a:close/>
              </a:path>
              <a:path w="961390" h="239395">
                <a:moveTo>
                  <a:pt x="830717" y="166864"/>
                </a:moveTo>
                <a:lnTo>
                  <a:pt x="756132" y="166864"/>
                </a:lnTo>
                <a:lnTo>
                  <a:pt x="763105" y="174560"/>
                </a:lnTo>
                <a:lnTo>
                  <a:pt x="771210" y="180057"/>
                </a:lnTo>
                <a:lnTo>
                  <a:pt x="780445" y="183355"/>
                </a:lnTo>
                <a:lnTo>
                  <a:pt x="790811" y="184455"/>
                </a:lnTo>
                <a:lnTo>
                  <a:pt x="802198" y="183434"/>
                </a:lnTo>
                <a:lnTo>
                  <a:pt x="812486" y="180371"/>
                </a:lnTo>
                <a:lnTo>
                  <a:pt x="821674" y="175266"/>
                </a:lnTo>
                <a:lnTo>
                  <a:pt x="829763" y="168120"/>
                </a:lnTo>
                <a:lnTo>
                  <a:pt x="830717" y="166864"/>
                </a:lnTo>
                <a:close/>
              </a:path>
              <a:path w="961390" h="239395">
                <a:moveTo>
                  <a:pt x="837738" y="95745"/>
                </a:moveTo>
                <a:lnTo>
                  <a:pt x="791984" y="95745"/>
                </a:lnTo>
                <a:lnTo>
                  <a:pt x="799188" y="98677"/>
                </a:lnTo>
                <a:lnTo>
                  <a:pt x="810580" y="110405"/>
                </a:lnTo>
                <a:lnTo>
                  <a:pt x="813428" y="117692"/>
                </a:lnTo>
                <a:lnTo>
                  <a:pt x="813428" y="135116"/>
                </a:lnTo>
                <a:lnTo>
                  <a:pt x="810580" y="142487"/>
                </a:lnTo>
                <a:lnTo>
                  <a:pt x="804884" y="148519"/>
                </a:lnTo>
                <a:lnTo>
                  <a:pt x="799188" y="154382"/>
                </a:lnTo>
                <a:lnTo>
                  <a:pt x="791984" y="157314"/>
                </a:lnTo>
                <a:lnTo>
                  <a:pt x="837428" y="157314"/>
                </a:lnTo>
                <a:lnTo>
                  <a:pt x="841260" y="149398"/>
                </a:lnTo>
                <a:lnTo>
                  <a:pt x="844134" y="138435"/>
                </a:lnTo>
                <a:lnTo>
                  <a:pt x="845092" y="126404"/>
                </a:lnTo>
                <a:lnTo>
                  <a:pt x="844166" y="114389"/>
                </a:lnTo>
                <a:lnTo>
                  <a:pt x="841386" y="103473"/>
                </a:lnTo>
                <a:lnTo>
                  <a:pt x="837738" y="95745"/>
                </a:lnTo>
                <a:close/>
              </a:path>
              <a:path w="961390" h="239395">
                <a:moveTo>
                  <a:pt x="791565" y="68605"/>
                </a:moveTo>
                <a:lnTo>
                  <a:pt x="780775" y="69704"/>
                </a:lnTo>
                <a:lnTo>
                  <a:pt x="771272" y="73003"/>
                </a:lnTo>
                <a:lnTo>
                  <a:pt x="763058" y="78500"/>
                </a:lnTo>
                <a:lnTo>
                  <a:pt x="756132" y="86196"/>
                </a:lnTo>
                <a:lnTo>
                  <a:pt x="831200" y="86196"/>
                </a:lnTo>
                <a:lnTo>
                  <a:pt x="791565" y="68605"/>
                </a:lnTo>
                <a:close/>
              </a:path>
              <a:path w="961390" h="239395">
                <a:moveTo>
                  <a:pt x="899452" y="72123"/>
                </a:moveTo>
                <a:lnTo>
                  <a:pt x="868793" y="72123"/>
                </a:lnTo>
                <a:lnTo>
                  <a:pt x="868793" y="180936"/>
                </a:lnTo>
                <a:lnTo>
                  <a:pt x="924833" y="180936"/>
                </a:lnTo>
                <a:lnTo>
                  <a:pt x="932011" y="180434"/>
                </a:lnTo>
                <a:lnTo>
                  <a:pt x="959128" y="156811"/>
                </a:lnTo>
                <a:lnTo>
                  <a:pt x="899452" y="156811"/>
                </a:lnTo>
                <a:lnTo>
                  <a:pt x="899452" y="134948"/>
                </a:lnTo>
                <a:lnTo>
                  <a:pt x="960561" y="134948"/>
                </a:lnTo>
                <a:lnTo>
                  <a:pt x="958005" y="127744"/>
                </a:lnTo>
                <a:lnTo>
                  <a:pt x="923325" y="110823"/>
                </a:lnTo>
                <a:lnTo>
                  <a:pt x="899452" y="110823"/>
                </a:lnTo>
                <a:lnTo>
                  <a:pt x="899452" y="72123"/>
                </a:lnTo>
                <a:close/>
              </a:path>
              <a:path w="961390" h="239395">
                <a:moveTo>
                  <a:pt x="960561" y="134948"/>
                </a:moveTo>
                <a:lnTo>
                  <a:pt x="919221" y="134948"/>
                </a:lnTo>
                <a:lnTo>
                  <a:pt x="922739" y="135786"/>
                </a:lnTo>
                <a:lnTo>
                  <a:pt x="925085" y="137461"/>
                </a:lnTo>
                <a:lnTo>
                  <a:pt x="927765" y="139137"/>
                </a:lnTo>
                <a:lnTo>
                  <a:pt x="929105" y="141733"/>
                </a:lnTo>
                <a:lnTo>
                  <a:pt x="929105" y="149105"/>
                </a:lnTo>
                <a:lnTo>
                  <a:pt x="927765" y="152037"/>
                </a:lnTo>
                <a:lnTo>
                  <a:pt x="925085" y="154047"/>
                </a:lnTo>
                <a:lnTo>
                  <a:pt x="922739" y="155890"/>
                </a:lnTo>
                <a:lnTo>
                  <a:pt x="918970" y="156811"/>
                </a:lnTo>
                <a:lnTo>
                  <a:pt x="959128" y="156811"/>
                </a:lnTo>
                <a:lnTo>
                  <a:pt x="960047" y="153670"/>
                </a:lnTo>
                <a:lnTo>
                  <a:pt x="960769" y="145252"/>
                </a:lnTo>
                <a:lnTo>
                  <a:pt x="960769" y="135535"/>
                </a:lnTo>
                <a:lnTo>
                  <a:pt x="960561" y="134948"/>
                </a:lnTo>
                <a:close/>
              </a:path>
            </a:pathLst>
          </a:custGeom>
          <a:solidFill>
            <a:srgbClr val="363F64"/>
          </a:solidFill>
        </p:spPr>
        <p:txBody>
          <a:bodyPr wrap="square" lIns="0" tIns="0" rIns="0" bIns="0" rtlCol="0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7A33C0-AECE-408F-AED9-9199C0C13CB9}"/>
              </a:ext>
            </a:extLst>
          </p:cNvPr>
          <p:cNvSpPr txBox="1"/>
          <p:nvPr/>
        </p:nvSpPr>
        <p:spPr>
          <a:xfrm>
            <a:off x="482667" y="949141"/>
            <a:ext cx="552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63F64"/>
                </a:solidFill>
              </a:rPr>
              <a:t>Нами был проведён глубокий анализ предоставленных данных. Мы изучили закономерности и корреляции, а также вывели новые признаки, которые положительно сказались на работу модели.</a:t>
            </a:r>
          </a:p>
        </p:txBody>
      </p:sp>
      <p:pic>
        <p:nvPicPr>
          <p:cNvPr id="81" name="object 22">
            <a:extLst>
              <a:ext uri="{FF2B5EF4-FFF2-40B4-BE49-F238E27FC236}">
                <a16:creationId xmlns:a16="http://schemas.microsoft.com/office/drawing/2014/main" id="{B1A8EB1A-A63A-4A64-B1EA-3F6A3372047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30479" y="3768365"/>
            <a:ext cx="3805722" cy="2534478"/>
          </a:xfrm>
          <a:prstGeom prst="rect">
            <a:avLst/>
          </a:prstGeom>
        </p:spPr>
      </p:pic>
      <p:pic>
        <p:nvPicPr>
          <p:cNvPr id="82" name="object 23">
            <a:extLst>
              <a:ext uri="{FF2B5EF4-FFF2-40B4-BE49-F238E27FC236}">
                <a16:creationId xmlns:a16="http://schemas.microsoft.com/office/drawing/2014/main" id="{95D86D84-BA87-445F-8341-F766C7A66CE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48404" y="3774248"/>
            <a:ext cx="155056" cy="24201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B52888-019D-4DB5-A25E-0969C42170B2}"/>
              </a:ext>
            </a:extLst>
          </p:cNvPr>
          <p:cNvSpPr txBox="1"/>
          <p:nvPr/>
        </p:nvSpPr>
        <p:spPr>
          <a:xfrm>
            <a:off x="474567" y="2542183"/>
            <a:ext cx="552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363F64"/>
                </a:solidFill>
              </a:rPr>
              <a:t>Все полученные инсайды и аномалии были заложены в работу модели, а также использованы в построении рекомендательной системы.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9551A0-72FD-4B49-94A1-3FE99634730C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C62F03-A75D-4E27-A857-515B987DE09B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Анализ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38BF3A-21F0-4DAB-8C3C-7698985F338F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758DA6-C6C1-4A91-843F-C393FA703C4A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3A125-9689-4877-BBAB-C0550B7A3B17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87CF7A-4474-48F1-8401-84267B04CA83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7D72A9-8007-4226-B08B-5795B2FEBADF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36563C7E-81DB-4900-B3DD-24BBE2F37FCB}"/>
              </a:ext>
            </a:extLst>
          </p:cNvPr>
          <p:cNvSpPr/>
          <p:nvPr/>
        </p:nvSpPr>
        <p:spPr>
          <a:xfrm>
            <a:off x="1440404" y="363405"/>
            <a:ext cx="1038299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450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F9FA8337-ECAA-4CA6-9174-B00E9B0DE116}"/>
              </a:ext>
            </a:extLst>
          </p:cNvPr>
          <p:cNvSpPr/>
          <p:nvPr/>
        </p:nvSpPr>
        <p:spPr>
          <a:xfrm>
            <a:off x="0" y="1257300"/>
            <a:ext cx="6096000" cy="5600700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E4628E3-90D2-4D6A-9F79-98F3F4840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200203"/>
              </p:ext>
            </p:extLst>
          </p:nvPr>
        </p:nvGraphicFramePr>
        <p:xfrm>
          <a:off x="6064250" y="1220790"/>
          <a:ext cx="5580063" cy="2936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3CA8FF1-922D-4028-9EA2-1E08A9A3A27F}"/>
              </a:ext>
            </a:extLst>
          </p:cNvPr>
          <p:cNvSpPr txBox="1"/>
          <p:nvPr/>
        </p:nvSpPr>
        <p:spPr>
          <a:xfrm>
            <a:off x="6710361" y="3563779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solidFill>
                  <a:srgbClr val="363F64"/>
                </a:solidFill>
              </a:rPr>
              <a:t>Каждая 7 поставка срывается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1F5F1B5-9619-49F9-B6EB-A4FD93E35CFA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CF5FFAE-81C5-4BB6-BC84-2C76A49982F9}"/>
              </a:ext>
            </a:extLst>
          </p:cNvPr>
          <p:cNvSpPr/>
          <p:nvPr/>
        </p:nvSpPr>
        <p:spPr>
          <a:xfrm>
            <a:off x="6158220" y="266700"/>
            <a:ext cx="5765800" cy="6324600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52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23" name="Диаграмма 22">
            <a:extLst>
              <a:ext uri="{FF2B5EF4-FFF2-40B4-BE49-F238E27FC236}">
                <a16:creationId xmlns:a16="http://schemas.microsoft.com/office/drawing/2014/main" id="{040673EE-3ECB-40E5-AE18-D229E6F2A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703483"/>
              </p:ext>
            </p:extLst>
          </p:nvPr>
        </p:nvGraphicFramePr>
        <p:xfrm>
          <a:off x="6251088" y="3677364"/>
          <a:ext cx="5580063" cy="2936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31E27E3-664D-41A5-A45C-39CB8B5C36CD}"/>
              </a:ext>
            </a:extLst>
          </p:cNvPr>
          <p:cNvSpPr txBox="1"/>
          <p:nvPr/>
        </p:nvSpPr>
        <p:spPr>
          <a:xfrm>
            <a:off x="6742111" y="6025395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solidFill>
                  <a:srgbClr val="363F64"/>
                </a:solidFill>
              </a:rPr>
              <a:t>С помощью нашей модели можно сократить</a:t>
            </a:r>
          </a:p>
          <a:p>
            <a:r>
              <a:rPr lang="ru-RU" sz="1000" dirty="0">
                <a:solidFill>
                  <a:srgbClr val="363F64"/>
                </a:solidFill>
              </a:rPr>
              <a:t>число срывов поставок на 98%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523EDB-3ADE-4D6B-8971-4B5DE9801A3C}"/>
              </a:ext>
            </a:extLst>
          </p:cNvPr>
          <p:cNvSpPr txBox="1"/>
          <p:nvPr/>
        </p:nvSpPr>
        <p:spPr>
          <a:xfrm>
            <a:off x="468306" y="2814251"/>
            <a:ext cx="51838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 основе полученных данных, мы разработали модель, которая предсказывает 98% срывов на тренировочной и 92% на тестовой выборке. 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Мы решили не останавливаться на достигнутом и постарались ответить на следующие вопросы: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как свести шанс срыва к минимуму?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как предсказать неблагонадёжные звенья поставки?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как выстроить надёжную цепь поставки?</a:t>
            </a:r>
          </a:p>
          <a:p>
            <a:pPr marL="285750" indent="-285750">
              <a:buFontTx/>
              <a:buChar char="-"/>
            </a:pP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97130C-F97A-4833-848F-9A97B410BFD0}"/>
              </a:ext>
            </a:extLst>
          </p:cNvPr>
          <p:cNvSpPr txBox="1"/>
          <p:nvPr/>
        </p:nvSpPr>
        <p:spPr>
          <a:xfrm>
            <a:off x="1884861" y="1683104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Концепция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C39FC0-7502-483C-A085-74DFB68CBE16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CA5637-1046-44D4-9991-D377B2A2EF6D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AD1851-81C0-496D-9D2F-058F9D544D49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Концепция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35BAD3-2A90-4393-90F5-9952189B0EE4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5E453C-D25E-421E-84E7-F3D9293A2E12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C29DFA-AA83-4940-B6E8-025A832E6AFF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53CF71-2ACC-4903-BB61-C5E0972E5C39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542B3C2C-8EB0-4EBE-BE9C-CBF6DB67B375}"/>
              </a:ext>
            </a:extLst>
          </p:cNvPr>
          <p:cNvSpPr/>
          <p:nvPr/>
        </p:nvSpPr>
        <p:spPr>
          <a:xfrm>
            <a:off x="2523732" y="357085"/>
            <a:ext cx="1459596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51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35031E-9445-412B-919C-884F60A1E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72" y="5125806"/>
            <a:ext cx="3175013" cy="1326735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809BE31-E8D3-4A60-82E7-5C7F4323204A}"/>
              </a:ext>
            </a:extLst>
          </p:cNvPr>
          <p:cNvSpPr/>
          <p:nvPr/>
        </p:nvSpPr>
        <p:spPr>
          <a:xfrm>
            <a:off x="6096000" y="1257300"/>
            <a:ext cx="6096000" cy="5600700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C87A7-1782-4A06-9D7A-716ECEEF58B4}"/>
              </a:ext>
            </a:extLst>
          </p:cNvPr>
          <p:cNvSpPr txBox="1"/>
          <p:nvPr/>
        </p:nvSpPr>
        <p:spPr>
          <a:xfrm>
            <a:off x="2267228" y="1282321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Решение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2A7861-946B-4ECB-B864-E68C3DAFEB73}"/>
              </a:ext>
            </a:extLst>
          </p:cNvPr>
          <p:cNvSpPr txBox="1"/>
          <p:nvPr/>
        </p:nvSpPr>
        <p:spPr>
          <a:xfrm>
            <a:off x="714721" y="2155504"/>
            <a:ext cx="518382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Наше решение представляет собой голосование двух моделей машинного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LightGBM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CatBoost</a:t>
            </a:r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55FFD-6A28-410C-94C0-E1E1AB3174EB}"/>
              </a:ext>
            </a:extLst>
          </p:cNvPr>
          <p:cNvSpPr txBox="1"/>
          <p:nvPr/>
        </p:nvSpPr>
        <p:spPr>
          <a:xfrm>
            <a:off x="714721" y="3417387"/>
            <a:ext cx="5009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Преимущества: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высокая точность моделей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несклонность к переобучению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возможность интерпретации решения модели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обе библиотеки бесплатные</a:t>
            </a:r>
          </a:p>
          <a:p>
            <a:endParaRPr lang="ru-RU" sz="1600" dirty="0">
              <a:solidFill>
                <a:srgbClr val="363F6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84AE627-8F35-4A46-A1BE-5E3154612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29" y="5127749"/>
            <a:ext cx="2281053" cy="13267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4EC7DF-5999-40AA-ABCD-D0523A8B9684}"/>
              </a:ext>
            </a:extLst>
          </p:cNvPr>
          <p:cNvSpPr txBox="1"/>
          <p:nvPr/>
        </p:nvSpPr>
        <p:spPr>
          <a:xfrm>
            <a:off x="7188977" y="1324578"/>
            <a:ext cx="39100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Рекомендательная</a:t>
            </a:r>
          </a:p>
          <a:p>
            <a:pPr algn="ctr"/>
            <a:r>
              <a:rPr lang="ru-RU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система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B91B6D-93DD-4860-9AE1-8D1653DAB4AE}"/>
              </a:ext>
            </a:extLst>
          </p:cNvPr>
          <p:cNvSpPr txBox="1"/>
          <p:nvPr/>
        </p:nvSpPr>
        <p:spPr>
          <a:xfrm>
            <a:off x="6520929" y="2861392"/>
            <a:ext cx="5183823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Благодаря интерпретации предсказаний нашего решения, мы смогли построить рекомендательную систему, задача которой сводится к уменьшению шанс потенциального срыва поставки за счёт комбинации параметров.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4EA250-0807-4A71-8111-E705D46B5205}"/>
              </a:ext>
            </a:extLst>
          </p:cNvPr>
          <p:cNvSpPr txBox="1"/>
          <p:nvPr/>
        </p:nvSpPr>
        <p:spPr>
          <a:xfrm>
            <a:off x="6520929" y="4465484"/>
            <a:ext cx="518382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Также, всем участникам цепи поставок подставляется рейтинг, который влияет на то, будут ли они в дальнейшем включаться в заказ или нет.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7B36A40-A28E-4C2D-A86D-C76D5B5C7F89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97CF6DE-6AE6-4CD1-BEE4-9D5D2CE2E0EF}"/>
              </a:ext>
            </a:extLst>
          </p:cNvPr>
          <p:cNvSpPr/>
          <p:nvPr/>
        </p:nvSpPr>
        <p:spPr>
          <a:xfrm flipH="1">
            <a:off x="515938" y="993912"/>
            <a:ext cx="5580062" cy="5597387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49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0A5CC-0A62-429E-9286-DE949D5A6EFE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3AE42F-9420-462F-8411-26D9B19DA7D8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AB03B6-1C26-46B8-8204-D54627BB7711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189675-5B66-4A5B-961D-66A28D1B6DCC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Реализация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FA3139-7574-474B-B540-CDE20C5E84DB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A16718-FF60-48BC-BFD0-126D35D65BFF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6D9021-47BC-471D-8042-AEB37E4E5A8C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55BF6F1D-D926-42DC-BDE3-D043AECD23B1}"/>
              </a:ext>
            </a:extLst>
          </p:cNvPr>
          <p:cNvSpPr/>
          <p:nvPr/>
        </p:nvSpPr>
        <p:spPr>
          <a:xfrm>
            <a:off x="4015333" y="373539"/>
            <a:ext cx="1548729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407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02D74BC-9085-495C-8D44-F357A952AD0A}"/>
              </a:ext>
            </a:extLst>
          </p:cNvPr>
          <p:cNvSpPr/>
          <p:nvPr/>
        </p:nvSpPr>
        <p:spPr>
          <a:xfrm>
            <a:off x="0" y="1257300"/>
            <a:ext cx="6096000" cy="5600700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1EF9822-F15D-4565-B8FF-EAC829DAB7B2}"/>
              </a:ext>
            </a:extLst>
          </p:cNvPr>
          <p:cNvSpPr/>
          <p:nvPr/>
        </p:nvSpPr>
        <p:spPr>
          <a:xfrm>
            <a:off x="266700" y="266700"/>
            <a:ext cx="11595100" cy="6324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B53AE0F-4B04-4EEB-93B8-8F2A42CC7D3B}"/>
              </a:ext>
            </a:extLst>
          </p:cNvPr>
          <p:cNvSpPr/>
          <p:nvPr/>
        </p:nvSpPr>
        <p:spPr>
          <a:xfrm>
            <a:off x="6158220" y="266700"/>
            <a:ext cx="5765800" cy="6324600"/>
          </a:xfrm>
          <a:prstGeom prst="rect">
            <a:avLst/>
          </a:prstGeom>
          <a:noFill/>
          <a:ln w="38100">
            <a:gradFill flip="none" rotWithShape="1">
              <a:gsLst>
                <a:gs pos="100000">
                  <a:srgbClr val="363F64"/>
                </a:gs>
                <a:gs pos="52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A2358-BE33-44FA-8DB7-65FA6A58D03F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08FA8B-03E6-4411-AE07-FAD1FD7EA73B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96518-4091-4478-B3B6-671964946FC3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DDACA-C32C-44CC-BC09-CC3EC18870BD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Реализация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51EA2-5889-4CAE-B4F0-F39B74CAB238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29846-F704-4C79-AABE-B4348D87089F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D1A43-7AFC-4EA5-90D8-838719AC8354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C7C5CF0-936D-41DF-8040-753608BD685B}"/>
              </a:ext>
            </a:extLst>
          </p:cNvPr>
          <p:cNvSpPr/>
          <p:nvPr/>
        </p:nvSpPr>
        <p:spPr>
          <a:xfrm>
            <a:off x="4015333" y="373539"/>
            <a:ext cx="1548729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6850E2-B91C-478A-B62E-3B91FCC6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6" y="1258873"/>
            <a:ext cx="2281053" cy="1326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59DA8-D0EE-448A-B031-21E0DD71C9DF}"/>
              </a:ext>
            </a:extLst>
          </p:cNvPr>
          <p:cNvSpPr txBox="1"/>
          <p:nvPr/>
        </p:nvSpPr>
        <p:spPr>
          <a:xfrm>
            <a:off x="456088" y="2941849"/>
            <a:ext cx="5183823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Сокращение от «лёгкая машина градиентного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бустинга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», представляет собой метод градиентной </a:t>
            </a:r>
            <a:r>
              <a:rPr lang="ru-RU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бустинговой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сборки.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Основан на алгоритмах деревьев решений и используется для ранжирования, классификации и регрессии. </a:t>
            </a: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Обладает хорошей производительностью, масштабируемостью и точностью предсказаний.</a:t>
            </a:r>
          </a:p>
          <a:p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LightGBM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оптимизирован для высокой производительности в распределённых системах.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E23367-E2E1-4E36-964B-F9A45A58E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61560"/>
            <a:ext cx="3175013" cy="13267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637903-E857-4F97-A561-4B02402BE50F}"/>
              </a:ext>
            </a:extLst>
          </p:cNvPr>
          <p:cNvSpPr txBox="1"/>
          <p:nvPr/>
        </p:nvSpPr>
        <p:spPr>
          <a:xfrm>
            <a:off x="6234067" y="2938449"/>
            <a:ext cx="5183823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Программная библиотека, разработанная компанией Яндекс и  реализующая уникальный патентованный алгоритм построения моделей машинного обучения, использующий одну из оригинальных схем градиентного </a:t>
            </a:r>
            <a:r>
              <a:rPr lang="ru-RU" sz="16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бустинга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b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Выигрывает по качеству у </a:t>
            </a:r>
            <a:r>
              <a:rPr lang="en-US" sz="1600" dirty="0" err="1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LightGBM</a:t>
            </a: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но проигрывает в скорости.</a:t>
            </a:r>
            <a:b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b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6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Использование этих двух библиотек вместе позволяет получать высокое качество предсказаний с высокой скоростью.</a:t>
            </a:r>
          </a:p>
        </p:txBody>
      </p:sp>
    </p:spTree>
    <p:extLst>
      <p:ext uri="{BB962C8B-B14F-4D97-AF65-F5344CB8AC3E}">
        <p14:creationId xmlns:p14="http://schemas.microsoft.com/office/powerpoint/2010/main" val="2531647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FC6D98-16AD-4AF5-9516-A40FE46B94C2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02423-426E-42B6-BD8A-21E7386AA8BB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D33A8-F615-4D86-81BB-38277DEE76CA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1DAE4-61E1-448F-A122-E3FB7CDB0097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Реализация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A5C11-38A9-43EF-A1FF-08C238675306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Визуализация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C3BE3B-B03C-4EDB-859C-51FE94244B6A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CA7BE-7145-4D7C-92EF-612A69602AD9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7596069-AAED-47DC-A7F9-9B077D3A9887}"/>
              </a:ext>
            </a:extLst>
          </p:cNvPr>
          <p:cNvSpPr/>
          <p:nvPr/>
        </p:nvSpPr>
        <p:spPr>
          <a:xfrm>
            <a:off x="4015333" y="373539"/>
            <a:ext cx="1548729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4791-0861-4C53-A47E-04F25CADE36E}"/>
              </a:ext>
            </a:extLst>
          </p:cNvPr>
          <p:cNvSpPr txBox="1"/>
          <p:nvPr/>
        </p:nvSpPr>
        <p:spPr>
          <a:xfrm>
            <a:off x="3983329" y="1744910"/>
            <a:ext cx="2147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solidFill>
                  <a:schemeClr val="bg1"/>
                </a:solidFill>
              </a:rPr>
              <a:t>Количественные переменные</a:t>
            </a:r>
            <a:endParaRPr lang="ru-RU" sz="1200" dirty="0">
              <a:solidFill>
                <a:schemeClr val="bg1"/>
              </a:solidFill>
            </a:endParaRPr>
          </a:p>
        </p:txBody>
      </p: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D9C6E4EF-8485-4E79-B05A-4A84359A7DE4}"/>
              </a:ext>
            </a:extLst>
          </p:cNvPr>
          <p:cNvGrpSpPr/>
          <p:nvPr/>
        </p:nvGrpSpPr>
        <p:grpSpPr>
          <a:xfrm>
            <a:off x="515939" y="1249960"/>
            <a:ext cx="2355889" cy="729842"/>
            <a:chOff x="515939" y="1249960"/>
            <a:chExt cx="2355889" cy="72984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CC4E6B21-5E20-44F6-9669-17148952445A}"/>
                </a:ext>
              </a:extLst>
            </p:cNvPr>
            <p:cNvSpPr/>
            <p:nvPr/>
          </p:nvSpPr>
          <p:spPr>
            <a:xfrm>
              <a:off x="515939" y="1249960"/>
              <a:ext cx="1623254" cy="729842"/>
            </a:xfrm>
            <a:prstGeom prst="rect">
              <a:avLst/>
            </a:prstGeom>
            <a:solidFill>
              <a:srgbClr val="363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4400" dirty="0"/>
                <a:t>21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B05343-3EB4-4472-9CDC-F3EA43ECCC86}"/>
                </a:ext>
              </a:extLst>
            </p:cNvPr>
            <p:cNvSpPr txBox="1"/>
            <p:nvPr/>
          </p:nvSpPr>
          <p:spPr>
            <a:xfrm>
              <a:off x="1112237" y="1414826"/>
              <a:ext cx="175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dirty="0">
                  <a:solidFill>
                    <a:schemeClr val="bg1"/>
                  </a:solidFill>
                </a:rPr>
                <a:t>Количественных переменных</a:t>
              </a:r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B6F4C415-443A-4E74-BA1B-6CFADFAC6FE7}"/>
              </a:ext>
            </a:extLst>
          </p:cNvPr>
          <p:cNvGrpSpPr/>
          <p:nvPr/>
        </p:nvGrpSpPr>
        <p:grpSpPr>
          <a:xfrm>
            <a:off x="2486433" y="1249960"/>
            <a:ext cx="2367368" cy="729842"/>
            <a:chOff x="2680297" y="1249960"/>
            <a:chExt cx="2367368" cy="729842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EBBB03F9-986B-4ECF-B16A-F888B207322A}"/>
                </a:ext>
              </a:extLst>
            </p:cNvPr>
            <p:cNvSpPr/>
            <p:nvPr/>
          </p:nvSpPr>
          <p:spPr>
            <a:xfrm>
              <a:off x="2680297" y="1249960"/>
              <a:ext cx="1623254" cy="729842"/>
            </a:xfrm>
            <a:prstGeom prst="rect">
              <a:avLst/>
            </a:prstGeom>
            <a:solidFill>
              <a:srgbClr val="363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4400" dirty="0"/>
                <a:t>15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E61982-9AA8-4F2E-A522-8E8E55888066}"/>
                </a:ext>
              </a:extLst>
            </p:cNvPr>
            <p:cNvSpPr txBox="1"/>
            <p:nvPr/>
          </p:nvSpPr>
          <p:spPr>
            <a:xfrm>
              <a:off x="3288074" y="1436607"/>
              <a:ext cx="175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dirty="0">
                  <a:solidFill>
                    <a:schemeClr val="bg1"/>
                  </a:solidFill>
                </a:rPr>
                <a:t>Категориальных переменных</a:t>
              </a:r>
            </a:p>
          </p:txBody>
        </p:sp>
      </p:grpSp>
      <p:graphicFrame>
        <p:nvGraphicFramePr>
          <p:cNvPr id="66" name="Таблица 66">
            <a:extLst>
              <a:ext uri="{FF2B5EF4-FFF2-40B4-BE49-F238E27FC236}">
                <a16:creationId xmlns:a16="http://schemas.microsoft.com/office/drawing/2014/main" id="{C2B6357A-5948-4A0B-8BC3-BB4C3DF48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501330"/>
              </p:ext>
            </p:extLst>
          </p:nvPr>
        </p:nvGraphicFramePr>
        <p:xfrm>
          <a:off x="528262" y="2105381"/>
          <a:ext cx="5531226" cy="429768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073540">
                  <a:extLst>
                    <a:ext uri="{9D8B030D-6E8A-4147-A177-3AD203B41FA5}">
                      <a16:colId xmlns:a16="http://schemas.microsoft.com/office/drawing/2014/main" val="2689130729"/>
                    </a:ext>
                  </a:extLst>
                </a:gridCol>
                <a:gridCol w="1457686">
                  <a:extLst>
                    <a:ext uri="{9D8B030D-6E8A-4147-A177-3AD203B41FA5}">
                      <a16:colId xmlns:a16="http://schemas.microsoft.com/office/drawing/2014/main" val="2106002390"/>
                    </a:ext>
                  </a:extLst>
                </a:gridCol>
              </a:tblGrid>
              <a:tr h="270629"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Признак</a:t>
                      </a:r>
                    </a:p>
                  </a:txBody>
                  <a:tcPr>
                    <a:solidFill>
                      <a:srgbClr val="363F6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dirty="0"/>
                        <a:t>Статус</a:t>
                      </a:r>
                    </a:p>
                  </a:txBody>
                  <a:tcPr>
                    <a:solidFill>
                      <a:srgbClr val="363F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23377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НРП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Модифицирован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28548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ЕИ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Модифицирован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872257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Количество обработчиков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511664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Дней между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79512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Согласований заказа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387380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Изменений позиции заказа на закупку: дата поставки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Модифицирован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7131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Отмена полного деблокирования заказа на закупку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Модифицирован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79099"/>
                  </a:ext>
                </a:extLst>
              </a:tr>
              <a:tr h="451049">
                <a:tc>
                  <a:txBody>
                    <a:bodyPr/>
                    <a:lstStyle/>
                    <a:p>
                      <a:r>
                        <a:rPr lang="ru-RU" sz="1200" dirty="0"/>
                        <a:t>Изменение позиции заказа на закупку: изменение даты поставки на бумаге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Модифицирован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550231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en-US" sz="1200" dirty="0" err="1"/>
                        <a:t>is_equal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26454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en-US" sz="1200" dirty="0"/>
                        <a:t>is_equal2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85653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en-US" sz="1200" dirty="0"/>
                        <a:t>is_equal3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111561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Месяц + День недели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923795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Дней между </a:t>
                      </a:r>
                      <a:r>
                        <a:rPr lang="en-US" sz="1200" dirty="0"/>
                        <a:t>&lt; 7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4156"/>
                  </a:ext>
                </a:extLst>
              </a:tr>
              <a:tr h="270629">
                <a:tc>
                  <a:txBody>
                    <a:bodyPr/>
                    <a:lstStyle/>
                    <a:p>
                      <a:r>
                        <a:rPr lang="ru-RU" sz="1200" dirty="0"/>
                        <a:t>Сумма * количество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/>
                        <a:t>Добавлен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83839"/>
                  </a:ext>
                </a:extLst>
              </a:tr>
            </a:tbl>
          </a:graphicData>
        </a:graphic>
      </p:graphicFrame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3F30C76B-5EB1-4404-B9CD-83E181D38C51}"/>
              </a:ext>
            </a:extLst>
          </p:cNvPr>
          <p:cNvGrpSpPr/>
          <p:nvPr/>
        </p:nvGrpSpPr>
        <p:grpSpPr>
          <a:xfrm>
            <a:off x="4468406" y="1249960"/>
            <a:ext cx="2441351" cy="729842"/>
            <a:chOff x="4468406" y="1249960"/>
            <a:chExt cx="2441351" cy="729842"/>
          </a:xfrm>
        </p:grpSpPr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A13FB3FF-C50D-40B2-9141-2C0BA2A7787B}"/>
                </a:ext>
              </a:extLst>
            </p:cNvPr>
            <p:cNvSpPr/>
            <p:nvPr/>
          </p:nvSpPr>
          <p:spPr>
            <a:xfrm>
              <a:off x="4468406" y="1249960"/>
              <a:ext cx="1523406" cy="729842"/>
            </a:xfrm>
            <a:prstGeom prst="rect">
              <a:avLst/>
            </a:prstGeom>
            <a:solidFill>
              <a:srgbClr val="363F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/>
                <a:t>26</a:t>
              </a:r>
              <a:endParaRPr lang="ru-RU" sz="4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EEA4E4E-D350-43B3-899C-891F10A2A7C4}"/>
                </a:ext>
              </a:extLst>
            </p:cNvPr>
            <p:cNvSpPr txBox="1"/>
            <p:nvPr/>
          </p:nvSpPr>
          <p:spPr>
            <a:xfrm>
              <a:off x="5150166" y="1443444"/>
              <a:ext cx="175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000" dirty="0">
                  <a:solidFill>
                    <a:schemeClr val="bg1"/>
                  </a:solidFill>
                </a:rPr>
                <a:t>Удалённых </a:t>
              </a:r>
            </a:p>
            <a:p>
              <a:r>
                <a:rPr lang="ru-RU" sz="1000" dirty="0">
                  <a:solidFill>
                    <a:schemeClr val="bg1"/>
                  </a:solidFill>
                </a:rPr>
                <a:t>переменных</a:t>
              </a:r>
            </a:p>
          </p:txBody>
        </p:sp>
      </p:grpSp>
      <p:pic>
        <p:nvPicPr>
          <p:cNvPr id="109" name="object 6">
            <a:extLst>
              <a:ext uri="{FF2B5EF4-FFF2-40B4-BE49-F238E27FC236}">
                <a16:creationId xmlns:a16="http://schemas.microsoft.com/office/drawing/2014/main" id="{01324AE5-FED1-4F5E-B7BB-C3761A1852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0520" y="2121947"/>
            <a:ext cx="3859300" cy="4281114"/>
          </a:xfrm>
          <a:prstGeom prst="rect">
            <a:avLst/>
          </a:prstGeom>
        </p:spPr>
      </p:pic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DCBB748A-B01D-4B9A-A985-7DEAFDAC1368}"/>
              </a:ext>
            </a:extLst>
          </p:cNvPr>
          <p:cNvSpPr/>
          <p:nvPr/>
        </p:nvSpPr>
        <p:spPr>
          <a:xfrm>
            <a:off x="6095999" y="1249960"/>
            <a:ext cx="3893821" cy="729842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/>
              <a:t>Важность признаков</a:t>
            </a:r>
          </a:p>
        </p:txBody>
      </p:sp>
      <p:sp>
        <p:nvSpPr>
          <p:cNvPr id="150" name="Прямоугольник 149">
            <a:extLst>
              <a:ext uri="{FF2B5EF4-FFF2-40B4-BE49-F238E27FC236}">
                <a16:creationId xmlns:a16="http://schemas.microsoft.com/office/drawing/2014/main" id="{CD6D048A-41FB-4727-B3C7-E8AE670F9365}"/>
              </a:ext>
            </a:extLst>
          </p:cNvPr>
          <p:cNvSpPr/>
          <p:nvPr/>
        </p:nvSpPr>
        <p:spPr>
          <a:xfrm>
            <a:off x="10048962" y="1249960"/>
            <a:ext cx="1716318" cy="729842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3200" dirty="0"/>
              <a:t>Признак</a:t>
            </a:r>
          </a:p>
        </p:txBody>
      </p:sp>
      <p:sp>
        <p:nvSpPr>
          <p:cNvPr id="152" name="Прямоугольник 151">
            <a:extLst>
              <a:ext uri="{FF2B5EF4-FFF2-40B4-BE49-F238E27FC236}">
                <a16:creationId xmlns:a16="http://schemas.microsoft.com/office/drawing/2014/main" id="{D4C0EEAF-F9B8-42A9-8799-E4D53CD74AAC}"/>
              </a:ext>
            </a:extLst>
          </p:cNvPr>
          <p:cNvSpPr/>
          <p:nvPr/>
        </p:nvSpPr>
        <p:spPr>
          <a:xfrm>
            <a:off x="10060852" y="2124036"/>
            <a:ext cx="1704428" cy="4279025"/>
          </a:xfrm>
          <a:prstGeom prst="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2B151A-8F60-EDAA-5740-9F8EA37A0A03}"/>
              </a:ext>
            </a:extLst>
          </p:cNvPr>
          <p:cNvSpPr txBox="1"/>
          <p:nvPr/>
        </p:nvSpPr>
        <p:spPr>
          <a:xfrm>
            <a:off x="9989820" y="2065855"/>
            <a:ext cx="2147191" cy="4435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20" dirty="0" err="1">
                <a:solidFill>
                  <a:schemeClr val="bg2"/>
                </a:solidFill>
                <a:effectLst/>
              </a:rPr>
              <a:t>is</a:t>
            </a:r>
            <a:r>
              <a:rPr lang="ru-RU" sz="820" dirty="0">
                <a:solidFill>
                  <a:schemeClr val="bg2"/>
                </a:solidFill>
                <a:effectLst/>
              </a:rPr>
              <a:t> </a:t>
            </a:r>
            <a:r>
              <a:rPr lang="ru-RU" sz="820" dirty="0" err="1">
                <a:solidFill>
                  <a:schemeClr val="bg2"/>
                </a:solidFill>
                <a:effectLst/>
              </a:rPr>
              <a:t>equal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Поставщик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Количество обработчиков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Количество изменений после </a:t>
            </a:r>
            <a:r>
              <a:rPr lang="ru-RU" sz="820" dirty="0" err="1">
                <a:solidFill>
                  <a:schemeClr val="bg2"/>
                </a:solidFill>
                <a:effectLst/>
              </a:rPr>
              <a:t>согл</a:t>
            </a:r>
            <a:r>
              <a:rPr lang="en-US" sz="820" dirty="0">
                <a:solidFill>
                  <a:schemeClr val="bg2"/>
                </a:solidFill>
                <a:effectLst/>
              </a:rPr>
              <a:t>.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Месяц 2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Группа закупок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Количество позиций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Операционный менеджер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Согласование заказа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Месяц 3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День недели 2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Дней между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Сумма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Длительность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Сумма * Количество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Материал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Группа материалов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Изменение даты поставки 30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До поставки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Завод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Месяц + День недели 2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Месяц 1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Количество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Категорийный менеджер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Вариант поставки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Закупочная организация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Количество циклов согласования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Изменение поз</a:t>
            </a:r>
            <a:r>
              <a:rPr lang="en-US" sz="820" dirty="0">
                <a:solidFill>
                  <a:schemeClr val="bg2"/>
                </a:solidFill>
                <a:effectLst/>
              </a:rPr>
              <a:t>.</a:t>
            </a:r>
            <a:r>
              <a:rPr lang="ru-RU" sz="820" dirty="0">
                <a:solidFill>
                  <a:schemeClr val="bg2"/>
                </a:solidFill>
                <a:effectLst/>
              </a:rPr>
              <a:t> заказа на закупку: 1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Балансовая единица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ЕИ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Изменение поз</a:t>
            </a:r>
            <a:r>
              <a:rPr lang="ru-RU" sz="820" dirty="0">
                <a:solidFill>
                  <a:schemeClr val="bg2"/>
                </a:solidFill>
              </a:rPr>
              <a:t>.</a:t>
            </a:r>
            <a:r>
              <a:rPr lang="ru-RU" sz="820" dirty="0">
                <a:solidFill>
                  <a:schemeClr val="bg2"/>
                </a:solidFill>
                <a:effectLst/>
              </a:rPr>
              <a:t> заказа на закупку: 2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 err="1">
                <a:solidFill>
                  <a:schemeClr val="bg2"/>
                </a:solidFill>
                <a:effectLst/>
              </a:rPr>
              <a:t>is</a:t>
            </a:r>
            <a:r>
              <a:rPr lang="ru-RU" sz="820" dirty="0">
                <a:solidFill>
                  <a:schemeClr val="bg2"/>
                </a:solidFill>
                <a:effectLst/>
              </a:rPr>
              <a:t> </a:t>
            </a:r>
            <a:r>
              <a:rPr lang="ru-RU" sz="820" dirty="0" err="1">
                <a:solidFill>
                  <a:schemeClr val="bg2"/>
                </a:solidFill>
                <a:effectLst/>
              </a:rPr>
              <a:t>equal</a:t>
            </a:r>
            <a:r>
              <a:rPr lang="ru-RU" sz="820" dirty="0">
                <a:solidFill>
                  <a:schemeClr val="bg2"/>
                </a:solidFill>
                <a:effectLst/>
              </a:rPr>
              <a:t> 3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>
                <a:solidFill>
                  <a:schemeClr val="bg2"/>
                </a:solidFill>
                <a:effectLst/>
              </a:rPr>
              <a:t>Дней между 2</a:t>
            </a:r>
            <a:br>
              <a:rPr lang="ru-RU" sz="820" dirty="0">
                <a:solidFill>
                  <a:schemeClr val="bg2"/>
                </a:solidFill>
                <a:effectLst/>
              </a:rPr>
            </a:br>
            <a:r>
              <a:rPr lang="ru-RU" sz="820" dirty="0" err="1">
                <a:solidFill>
                  <a:schemeClr val="bg2"/>
                </a:solidFill>
                <a:effectLst/>
              </a:rPr>
              <a:t>is</a:t>
            </a:r>
            <a:r>
              <a:rPr lang="ru-RU" sz="820" dirty="0">
                <a:solidFill>
                  <a:schemeClr val="bg2"/>
                </a:solidFill>
                <a:effectLst/>
              </a:rPr>
              <a:t> </a:t>
            </a:r>
            <a:r>
              <a:rPr lang="ru-RU" sz="820" dirty="0" err="1">
                <a:solidFill>
                  <a:schemeClr val="bg2"/>
                </a:solidFill>
                <a:effectLst/>
              </a:rPr>
              <a:t>equal</a:t>
            </a:r>
            <a:r>
              <a:rPr lang="ru-RU" sz="820" dirty="0">
                <a:solidFill>
                  <a:schemeClr val="bg2"/>
                </a:solidFill>
                <a:effectLst/>
              </a:rPr>
              <a:t> 2</a:t>
            </a:r>
            <a:endParaRPr lang="ru-RU" sz="82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2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CEB531-A4B9-4B69-A0AE-D821F523C167}"/>
              </a:ext>
            </a:extLst>
          </p:cNvPr>
          <p:cNvSpPr txBox="1"/>
          <p:nvPr/>
        </p:nvSpPr>
        <p:spPr>
          <a:xfrm>
            <a:off x="515938" y="1212747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Деревья решений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EA0E8-6A05-472B-90F8-8678A46D966D}"/>
              </a:ext>
            </a:extLst>
          </p:cNvPr>
          <p:cNvSpPr txBox="1"/>
          <p:nvPr/>
        </p:nvSpPr>
        <p:spPr>
          <a:xfrm>
            <a:off x="515938" y="1949602"/>
            <a:ext cx="5704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</a:rPr>
              <a:t>Деревья решений, которые являются составляющей</a:t>
            </a:r>
          </a:p>
          <a:p>
            <a:r>
              <a:rPr lang="ru-RU" sz="1600" dirty="0">
                <a:solidFill>
                  <a:srgbClr val="363F64"/>
                </a:solidFill>
              </a:rPr>
              <a:t>нашего решения работаю за счёт опроса данных и результатов</a:t>
            </a:r>
          </a:p>
          <a:p>
            <a:r>
              <a:rPr lang="ru-RU" sz="1600" dirty="0">
                <a:solidFill>
                  <a:srgbClr val="363F64"/>
                </a:solidFill>
              </a:rPr>
              <a:t>ответов.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E17F313-B2EC-4F67-9722-E6AB34B0DF0D}"/>
              </a:ext>
            </a:extLst>
          </p:cNvPr>
          <p:cNvSpPr/>
          <p:nvPr/>
        </p:nvSpPr>
        <p:spPr>
          <a:xfrm>
            <a:off x="5190551" y="2881264"/>
            <a:ext cx="1810898" cy="560481"/>
          </a:xfrm>
          <a:prstGeom prst="round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5D322-DDEE-4943-9B45-B69161D0CC47}"/>
              </a:ext>
            </a:extLst>
          </p:cNvPr>
          <p:cNvSpPr txBox="1"/>
          <p:nvPr/>
        </p:nvSpPr>
        <p:spPr>
          <a:xfrm>
            <a:off x="5444219" y="297683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is_equal &lt; 1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AB7C0D0-2516-427D-A185-50C1D991D5BC}"/>
              </a:ext>
            </a:extLst>
          </p:cNvPr>
          <p:cNvCxnSpPr>
            <a:stCxn id="10" idx="2"/>
          </p:cNvCxnSpPr>
          <p:nvPr/>
        </p:nvCxnSpPr>
        <p:spPr>
          <a:xfrm>
            <a:off x="6096000" y="3441745"/>
            <a:ext cx="0" cy="596855"/>
          </a:xfrm>
          <a:prstGeom prst="line">
            <a:avLst/>
          </a:prstGeom>
          <a:ln w="3175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E9DDB8E-3B5F-4383-9F1C-2082530F09E6}"/>
              </a:ext>
            </a:extLst>
          </p:cNvPr>
          <p:cNvSpPr/>
          <p:nvPr/>
        </p:nvSpPr>
        <p:spPr>
          <a:xfrm>
            <a:off x="1527468" y="3758359"/>
            <a:ext cx="2289571" cy="560481"/>
          </a:xfrm>
          <a:prstGeom prst="round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ED5CE26-4CF6-45D6-8BB3-3DC8A51B6D93}"/>
              </a:ext>
            </a:extLst>
          </p:cNvPr>
          <p:cNvSpPr/>
          <p:nvPr/>
        </p:nvSpPr>
        <p:spPr>
          <a:xfrm>
            <a:off x="7493090" y="3754734"/>
            <a:ext cx="2289569" cy="560481"/>
          </a:xfrm>
          <a:prstGeom prst="roundRect">
            <a:avLst/>
          </a:prstGeom>
          <a:solidFill>
            <a:srgbClr val="363F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C9C8D9F-E126-4653-A7E9-C4DB18132D49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817039" y="4038599"/>
            <a:ext cx="1852712" cy="1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1B272BC8-80D6-4962-83E5-EBB68CA5C65D}"/>
              </a:ext>
            </a:extLst>
          </p:cNvPr>
          <p:cNvCxnSpPr>
            <a:cxnSpLocks/>
          </p:cNvCxnSpPr>
          <p:nvPr/>
        </p:nvCxnSpPr>
        <p:spPr>
          <a:xfrm>
            <a:off x="4815991" y="4040872"/>
            <a:ext cx="2677099" cy="1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E6CDCDD-085F-4E2C-B9AE-2EA520C394CA}"/>
              </a:ext>
            </a:extLst>
          </p:cNvPr>
          <p:cNvSpPr txBox="1"/>
          <p:nvPr/>
        </p:nvSpPr>
        <p:spPr>
          <a:xfrm>
            <a:off x="1590276" y="3861917"/>
            <a:ext cx="222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Обработчиков </a:t>
            </a:r>
            <a:r>
              <a:rPr lang="en-US" dirty="0">
                <a:solidFill>
                  <a:schemeClr val="bg1"/>
                </a:solidFill>
              </a:rPr>
              <a:t>&lt; 10.5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C13B-D24D-46C8-BF27-77B3582959AB}"/>
              </a:ext>
            </a:extLst>
          </p:cNvPr>
          <p:cNvSpPr txBox="1"/>
          <p:nvPr/>
        </p:nvSpPr>
        <p:spPr>
          <a:xfrm>
            <a:off x="7633387" y="3856684"/>
            <a:ext cx="21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Группа закупок </a:t>
            </a:r>
            <a:r>
              <a:rPr lang="en-US" dirty="0">
                <a:solidFill>
                  <a:schemeClr val="bg1"/>
                </a:solidFill>
              </a:rPr>
              <a:t>&lt; 2.5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D9CB48AD-5E25-4A13-BC12-A7207440B9E7}"/>
              </a:ext>
            </a:extLst>
          </p:cNvPr>
          <p:cNvCxnSpPr/>
          <p:nvPr/>
        </p:nvCxnSpPr>
        <p:spPr>
          <a:xfrm>
            <a:off x="2672253" y="4278591"/>
            <a:ext cx="0" cy="596855"/>
          </a:xfrm>
          <a:prstGeom prst="line">
            <a:avLst/>
          </a:prstGeom>
          <a:ln w="3175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9CFD5AF-8505-4C10-8AF3-ED5EE80FF606}"/>
              </a:ext>
            </a:extLst>
          </p:cNvPr>
          <p:cNvCxnSpPr>
            <a:cxnSpLocks/>
          </p:cNvCxnSpPr>
          <p:nvPr/>
        </p:nvCxnSpPr>
        <p:spPr>
          <a:xfrm>
            <a:off x="2144384" y="4895850"/>
            <a:ext cx="905449" cy="0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62560E3-10FF-45E0-A3A9-E9147542C5C5}"/>
              </a:ext>
            </a:extLst>
          </p:cNvPr>
          <p:cNvCxnSpPr>
            <a:cxnSpLocks/>
          </p:cNvCxnSpPr>
          <p:nvPr/>
        </p:nvCxnSpPr>
        <p:spPr>
          <a:xfrm>
            <a:off x="3049833" y="4895849"/>
            <a:ext cx="1193455" cy="0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0595BA3-D98D-4885-BAA5-78180F21DAD3}"/>
              </a:ext>
            </a:extLst>
          </p:cNvPr>
          <p:cNvCxnSpPr/>
          <p:nvPr/>
        </p:nvCxnSpPr>
        <p:spPr>
          <a:xfrm>
            <a:off x="8722724" y="4309728"/>
            <a:ext cx="0" cy="596855"/>
          </a:xfrm>
          <a:prstGeom prst="line">
            <a:avLst/>
          </a:prstGeom>
          <a:ln w="3175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AB48C319-699E-473F-937F-3F470D8E2ACC}"/>
              </a:ext>
            </a:extLst>
          </p:cNvPr>
          <p:cNvCxnSpPr>
            <a:cxnSpLocks/>
          </p:cNvCxnSpPr>
          <p:nvPr/>
        </p:nvCxnSpPr>
        <p:spPr>
          <a:xfrm>
            <a:off x="7817275" y="4906583"/>
            <a:ext cx="905449" cy="0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C574E27-40E0-47F9-85F5-C0862F4C061B}"/>
              </a:ext>
            </a:extLst>
          </p:cNvPr>
          <p:cNvCxnSpPr>
            <a:cxnSpLocks/>
          </p:cNvCxnSpPr>
          <p:nvPr/>
        </p:nvCxnSpPr>
        <p:spPr>
          <a:xfrm>
            <a:off x="8722724" y="4906558"/>
            <a:ext cx="1193455" cy="0"/>
          </a:xfrm>
          <a:prstGeom prst="line">
            <a:avLst/>
          </a:prstGeom>
          <a:ln w="25400">
            <a:solidFill>
              <a:srgbClr val="363F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F73B0B44-E717-427F-B239-80B9B5F2F053}"/>
              </a:ext>
            </a:extLst>
          </p:cNvPr>
          <p:cNvSpPr/>
          <p:nvPr/>
        </p:nvSpPr>
        <p:spPr>
          <a:xfrm>
            <a:off x="539713" y="4615608"/>
            <a:ext cx="1646874" cy="560481"/>
          </a:xfrm>
          <a:prstGeom prst="roundRect">
            <a:avLst/>
          </a:prstGeom>
          <a:solidFill>
            <a:srgbClr val="363F64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611FDF33-B0D6-47E3-B8BF-D5C86DBF72CE}"/>
              </a:ext>
            </a:extLst>
          </p:cNvPr>
          <p:cNvSpPr/>
          <p:nvPr/>
        </p:nvSpPr>
        <p:spPr>
          <a:xfrm>
            <a:off x="3197068" y="4578025"/>
            <a:ext cx="2092439" cy="560481"/>
          </a:xfrm>
          <a:prstGeom prst="roundRect">
            <a:avLst/>
          </a:prstGeom>
          <a:solidFill>
            <a:srgbClr val="363F64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ru-RU" dirty="0" err="1"/>
              <a:t>огласование</a:t>
            </a:r>
            <a:r>
              <a:rPr lang="en-US" dirty="0"/>
              <a:t> &lt; 1.5</a:t>
            </a:r>
            <a:endParaRPr lang="ru-R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EECCDB-63C2-4389-8861-DC1F04B81A91}"/>
              </a:ext>
            </a:extLst>
          </p:cNvPr>
          <p:cNvSpPr txBox="1"/>
          <p:nvPr/>
        </p:nvSpPr>
        <p:spPr>
          <a:xfrm>
            <a:off x="622172" y="4711182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Сумма </a:t>
            </a:r>
            <a:r>
              <a:rPr lang="en-US" dirty="0">
                <a:solidFill>
                  <a:schemeClr val="bg1"/>
                </a:solidFill>
              </a:rPr>
              <a:t>&lt; 7.43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C1210478-AFE7-483D-A3E5-5E0B61BC802A}"/>
              </a:ext>
            </a:extLst>
          </p:cNvPr>
          <p:cNvSpPr/>
          <p:nvPr/>
        </p:nvSpPr>
        <p:spPr>
          <a:xfrm>
            <a:off x="5901076" y="4587896"/>
            <a:ext cx="2092439" cy="560481"/>
          </a:xfrm>
          <a:prstGeom prst="roundRect">
            <a:avLst/>
          </a:prstGeom>
          <a:solidFill>
            <a:srgbClr val="363F64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Поставщик </a:t>
            </a:r>
            <a:r>
              <a:rPr lang="en-US" dirty="0"/>
              <a:t>&lt; 27.5</a:t>
            </a:r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45DE9F24-5287-4B0C-9855-C705E98FB012}"/>
              </a:ext>
            </a:extLst>
          </p:cNvPr>
          <p:cNvSpPr/>
          <p:nvPr/>
        </p:nvSpPr>
        <p:spPr>
          <a:xfrm>
            <a:off x="9497390" y="4595205"/>
            <a:ext cx="2289568" cy="560481"/>
          </a:xfrm>
          <a:prstGeom prst="roundRect">
            <a:avLst/>
          </a:prstGeom>
          <a:solidFill>
            <a:srgbClr val="363F64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5B4BAD-F512-4B5B-AE93-B99137CE03D2}"/>
              </a:ext>
            </a:extLst>
          </p:cNvPr>
          <p:cNvSpPr txBox="1"/>
          <p:nvPr/>
        </p:nvSpPr>
        <p:spPr>
          <a:xfrm>
            <a:off x="9465172" y="4707489"/>
            <a:ext cx="230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Балансовая ед. </a:t>
            </a:r>
            <a:r>
              <a:rPr lang="en-US" dirty="0">
                <a:solidFill>
                  <a:schemeClr val="bg1"/>
                </a:solidFill>
              </a:rPr>
              <a:t>&lt; 10.5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FC608-8C64-4057-B74B-2CCF2E9FE758}"/>
              </a:ext>
            </a:extLst>
          </p:cNvPr>
          <p:cNvSpPr txBox="1"/>
          <p:nvPr/>
        </p:nvSpPr>
        <p:spPr>
          <a:xfrm>
            <a:off x="575959" y="551993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Срыв поставки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3EDE5E-874A-46D6-AB4C-04658EA6510D}"/>
              </a:ext>
            </a:extLst>
          </p:cNvPr>
          <p:cNvSpPr txBox="1"/>
          <p:nvPr/>
        </p:nvSpPr>
        <p:spPr>
          <a:xfrm>
            <a:off x="6137622" y="5519934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Срыв поставки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2305AD-94A1-451F-858E-6A03D2F8852C}"/>
              </a:ext>
            </a:extLst>
          </p:cNvPr>
          <p:cNvSpPr txBox="1"/>
          <p:nvPr/>
        </p:nvSpPr>
        <p:spPr>
          <a:xfrm>
            <a:off x="3238720" y="5519934"/>
            <a:ext cx="20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Успешная поставка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D105F2-1C8C-4AC7-AF8C-BE2B80792D83}"/>
              </a:ext>
            </a:extLst>
          </p:cNvPr>
          <p:cNvSpPr txBox="1"/>
          <p:nvPr/>
        </p:nvSpPr>
        <p:spPr>
          <a:xfrm>
            <a:off x="9559388" y="5519934"/>
            <a:ext cx="20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Успешная поставка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15FDEA-7FA2-486A-BBF1-9E9EAF504001}"/>
              </a:ext>
            </a:extLst>
          </p:cNvPr>
          <p:cNvSpPr txBox="1"/>
          <p:nvPr/>
        </p:nvSpPr>
        <p:spPr>
          <a:xfrm>
            <a:off x="6487425" y="1949602"/>
            <a:ext cx="4938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363F64"/>
                </a:solidFill>
              </a:rPr>
              <a:t>Здесь представлены только первые 3 уровня глубины</a:t>
            </a:r>
          </a:p>
          <a:p>
            <a:r>
              <a:rPr lang="ru-RU" sz="1600" dirty="0">
                <a:solidFill>
                  <a:srgbClr val="363F64"/>
                </a:solidFill>
              </a:rPr>
              <a:t>построения деревьев. Глубина в решении 11 уровней.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A52087-4431-4755-9521-DDCE091FD517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AE8F93-CDDF-4A12-A988-BF4323E38488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97BB6B-9AE7-4B75-891B-936AC6400363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3F49B4-161F-4DA3-B811-97A5EE4CC686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5E45DB-7C75-472C-B19F-C47052DC0304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Визуализация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0E7B51-CB0E-4DA8-AC68-EBCB7D97D412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0574D1-F54C-4DEB-9874-8121FD573A20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DC93984E-03A2-4C96-9572-2C9F2B3D74CD}"/>
              </a:ext>
            </a:extLst>
          </p:cNvPr>
          <p:cNvSpPr/>
          <p:nvPr/>
        </p:nvSpPr>
        <p:spPr>
          <a:xfrm>
            <a:off x="5649946" y="335641"/>
            <a:ext cx="1794731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0503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60A52087-4431-4755-9521-DDCE091FD517}"/>
              </a:ext>
            </a:extLst>
          </p:cNvPr>
          <p:cNvSpPr txBox="1"/>
          <p:nvPr/>
        </p:nvSpPr>
        <p:spPr>
          <a:xfrm>
            <a:off x="432330" y="349220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Проект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AE8F93-CDDF-4A12-A988-BF4323E38488}"/>
              </a:ext>
            </a:extLst>
          </p:cNvPr>
          <p:cNvSpPr txBox="1"/>
          <p:nvPr/>
        </p:nvSpPr>
        <p:spPr>
          <a:xfrm>
            <a:off x="1505362" y="350793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Анализ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97BB6B-9AE7-4B75-891B-936AC6400363}"/>
              </a:ext>
            </a:extLst>
          </p:cNvPr>
          <p:cNvSpPr txBox="1"/>
          <p:nvPr/>
        </p:nvSpPr>
        <p:spPr>
          <a:xfrm>
            <a:off x="2592820" y="352366"/>
            <a:ext cx="139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Концепция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3F49B4-161F-4DA3-B811-97A5EE4CC686}"/>
              </a:ext>
            </a:extLst>
          </p:cNvPr>
          <p:cNvSpPr txBox="1"/>
          <p:nvPr/>
        </p:nvSpPr>
        <p:spPr>
          <a:xfrm>
            <a:off x="4097444" y="353939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Реализация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5E45DB-7C75-472C-B19F-C47052DC0304}"/>
              </a:ext>
            </a:extLst>
          </p:cNvPr>
          <p:cNvSpPr txBox="1"/>
          <p:nvPr/>
        </p:nvSpPr>
        <p:spPr>
          <a:xfrm>
            <a:off x="5678179" y="355512"/>
            <a:ext cx="170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rgbClr val="363F64"/>
                </a:solidFill>
              </a:rPr>
              <a:t>Визуализация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0E7B51-CB0E-4DA8-AC68-EBCB7D97D412}"/>
              </a:ext>
            </a:extLst>
          </p:cNvPr>
          <p:cNvSpPr txBox="1"/>
          <p:nvPr/>
        </p:nvSpPr>
        <p:spPr>
          <a:xfrm>
            <a:off x="7501736" y="358660"/>
            <a:ext cx="2252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Рекомендательная</a:t>
            </a:r>
          </a:p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система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0574D1-F54C-4DEB-9874-8121FD573A20}"/>
              </a:ext>
            </a:extLst>
          </p:cNvPr>
          <p:cNvSpPr txBox="1"/>
          <p:nvPr/>
        </p:nvSpPr>
        <p:spPr>
          <a:xfrm>
            <a:off x="9868264" y="357085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65000"/>
                  </a:schemeClr>
                </a:solidFill>
              </a:rPr>
              <a:t>Перспективы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DC93984E-03A2-4C96-9572-2C9F2B3D74CD}"/>
              </a:ext>
            </a:extLst>
          </p:cNvPr>
          <p:cNvSpPr/>
          <p:nvPr/>
        </p:nvSpPr>
        <p:spPr>
          <a:xfrm>
            <a:off x="5649946" y="335641"/>
            <a:ext cx="1794731" cy="440574"/>
          </a:xfrm>
          <a:prstGeom prst="roundRect">
            <a:avLst/>
          </a:prstGeom>
          <a:noFill/>
          <a:ln>
            <a:solidFill>
              <a:srgbClr val="363F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A9D1B75-CA9B-46B3-99B4-F2D7FA03D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" r="1119" b="9499"/>
          <a:stretch/>
        </p:blipFill>
        <p:spPr>
          <a:xfrm>
            <a:off x="686064" y="1968537"/>
            <a:ext cx="9756000" cy="43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8CA68-1020-4EF0-8DE9-D069CA26737A}"/>
              </a:ext>
            </a:extLst>
          </p:cNvPr>
          <p:cNvSpPr txBox="1"/>
          <p:nvPr/>
        </p:nvSpPr>
        <p:spPr>
          <a:xfrm>
            <a:off x="1683972" y="1189656"/>
            <a:ext cx="899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Через веб-форму осуществляется работа с рекомендательной системой. После ввода данных от клиента, </a:t>
            </a:r>
          </a:p>
          <a:p>
            <a:r>
              <a:rPr lang="ru-RU" sz="1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рекомендательная система подбирает такую комбинацию, которая постарается свести к минимуму вероятность срыва.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C80DC2-64FA-448A-B5EF-8E0ACEC3D523}"/>
              </a:ext>
            </a:extLst>
          </p:cNvPr>
          <p:cNvSpPr txBox="1"/>
          <p:nvPr/>
        </p:nvSpPr>
        <p:spPr>
          <a:xfrm>
            <a:off x="515938" y="1066546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rgbClr val="363F6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Сайт</a:t>
            </a:r>
          </a:p>
        </p:txBody>
      </p:sp>
    </p:spTree>
    <p:extLst>
      <p:ext uri="{BB962C8B-B14F-4D97-AF65-F5344CB8AC3E}">
        <p14:creationId xmlns:p14="http://schemas.microsoft.com/office/powerpoint/2010/main" val="263715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939</Words>
  <Application>Microsoft Office PowerPoint</Application>
  <PresentationFormat>Широкоэкранный</PresentationFormat>
  <Paragraphs>230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Igor</dc:creator>
  <cp:lastModifiedBy>Роман Пользователь</cp:lastModifiedBy>
  <cp:revision>49</cp:revision>
  <dcterms:created xsi:type="dcterms:W3CDTF">2023-10-12T13:58:19Z</dcterms:created>
  <dcterms:modified xsi:type="dcterms:W3CDTF">2023-10-19T10:22:07Z</dcterms:modified>
</cp:coreProperties>
</file>